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99" r:id="rId2"/>
    <p:sldId id="300" r:id="rId3"/>
    <p:sldId id="304" r:id="rId4"/>
    <p:sldId id="301" r:id="rId5"/>
    <p:sldId id="302" r:id="rId6"/>
    <p:sldId id="268" r:id="rId7"/>
    <p:sldId id="270" r:id="rId8"/>
    <p:sldId id="271" r:id="rId9"/>
    <p:sldId id="279" r:id="rId10"/>
    <p:sldId id="280" r:id="rId11"/>
    <p:sldId id="269" r:id="rId12"/>
    <p:sldId id="258" r:id="rId13"/>
    <p:sldId id="278" r:id="rId14"/>
    <p:sldId id="259" r:id="rId15"/>
    <p:sldId id="260" r:id="rId16"/>
    <p:sldId id="261" r:id="rId17"/>
    <p:sldId id="262" r:id="rId18"/>
    <p:sldId id="263" r:id="rId19"/>
    <p:sldId id="264" r:id="rId20"/>
    <p:sldId id="274" r:id="rId21"/>
    <p:sldId id="282" r:id="rId22"/>
    <p:sldId id="276" r:id="rId23"/>
    <p:sldId id="283" r:id="rId24"/>
    <p:sldId id="284" r:id="rId25"/>
    <p:sldId id="285" r:id="rId26"/>
    <p:sldId id="291" r:id="rId27"/>
    <p:sldId id="294" r:id="rId28"/>
    <p:sldId id="295" r:id="rId29"/>
    <p:sldId id="296" r:id="rId30"/>
    <p:sldId id="297" r:id="rId31"/>
    <p:sldId id="290" r:id="rId32"/>
    <p:sldId id="289" r:id="rId33"/>
    <p:sldId id="298" r:id="rId34"/>
    <p:sldId id="303" r:id="rId3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94660"/>
  </p:normalViewPr>
  <p:slideViewPr>
    <p:cSldViewPr>
      <p:cViewPr varScale="1">
        <p:scale>
          <a:sx n="65" d="100"/>
          <a:sy n="65" d="100"/>
        </p:scale>
        <p:origin x="-14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A10886-78B6-4E20-84A4-A4B84040BCE7}" type="datetimeFigureOut">
              <a:rPr lang="es-AR" smtClean="0"/>
              <a:t>12/11/2019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49483C-6F15-4E9A-BE4A-0D31A69F7605}" type="slidenum">
              <a:rPr lang="es-AR" smtClean="0"/>
              <a:t>‹#›</a:t>
            </a:fld>
            <a:endParaRPr lang="es-AR"/>
          </a:p>
        </p:txBody>
      </p:sp>
    </p:spTree>
    <p:extLst>
      <p:ext uri="{BB962C8B-B14F-4D97-AF65-F5344CB8AC3E}">
        <p14:creationId xmlns:p14="http://schemas.microsoft.com/office/powerpoint/2010/main" val="59359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112EA077-EF61-435E-91CD-35E6FDECFD8E}" type="slidenum">
              <a:rPr lang="en-US" altLang="es-AR" smtClean="0"/>
              <a:pPr algn="r" eaLnBrk="1" hangingPunct="1">
                <a:spcBef>
                  <a:spcPct val="0"/>
                </a:spcBef>
                <a:defRPr/>
              </a:pPr>
              <a:t>2</a:t>
            </a:fld>
            <a:endParaRPr lang="en-US" altLang="es-AR"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ES" altLang="es-AR" smtClean="0"/>
              <a:t> </a:t>
            </a:r>
            <a:endParaRPr lang="en-US" altLang="es-A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6DDB2F01-403F-4259-81A0-90D885678641}" type="slidenum">
              <a:rPr lang="en-US" altLang="es-AR" smtClean="0"/>
              <a:pPr algn="r" eaLnBrk="1" hangingPunct="1">
                <a:spcBef>
                  <a:spcPct val="0"/>
                </a:spcBef>
                <a:defRPr/>
              </a:pPr>
              <a:t>23</a:t>
            </a:fld>
            <a:endParaRPr lang="en-US" altLang="es-AR"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BAD8D356-BA3E-4F8A-9C53-98A33FBD8C18}" type="slidenum">
              <a:rPr lang="en-US" altLang="es-AR" smtClean="0"/>
              <a:pPr algn="r" eaLnBrk="1" hangingPunct="1">
                <a:spcBef>
                  <a:spcPct val="0"/>
                </a:spcBef>
                <a:defRPr/>
              </a:pPr>
              <a:t>26</a:t>
            </a:fld>
            <a:endParaRPr lang="en-US" altLang="es-AR"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BAD8D356-BA3E-4F8A-9C53-98A33FBD8C18}" type="slidenum">
              <a:rPr lang="en-US" altLang="es-AR" smtClean="0"/>
              <a:pPr algn="r" eaLnBrk="1" hangingPunct="1">
                <a:spcBef>
                  <a:spcPct val="0"/>
                </a:spcBef>
                <a:defRPr/>
              </a:pPr>
              <a:t>27</a:t>
            </a:fld>
            <a:endParaRPr lang="en-US" altLang="es-AR"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BAD8D356-BA3E-4F8A-9C53-98A33FBD8C18}" type="slidenum">
              <a:rPr lang="en-US" altLang="es-AR" smtClean="0"/>
              <a:pPr algn="r" eaLnBrk="1" hangingPunct="1">
                <a:spcBef>
                  <a:spcPct val="0"/>
                </a:spcBef>
                <a:defRPr/>
              </a:pPr>
              <a:t>28</a:t>
            </a:fld>
            <a:endParaRPr lang="en-US" altLang="es-AR"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BAD8D356-BA3E-4F8A-9C53-98A33FBD8C18}" type="slidenum">
              <a:rPr lang="en-US" altLang="es-AR" smtClean="0"/>
              <a:pPr algn="r" eaLnBrk="1" hangingPunct="1">
                <a:spcBef>
                  <a:spcPct val="0"/>
                </a:spcBef>
                <a:defRPr/>
              </a:pPr>
              <a:t>29</a:t>
            </a:fld>
            <a:endParaRPr lang="en-US" altLang="es-AR"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BAD8D356-BA3E-4F8A-9C53-98A33FBD8C18}" type="slidenum">
              <a:rPr lang="en-US" altLang="es-AR" smtClean="0"/>
              <a:pPr algn="r" eaLnBrk="1" hangingPunct="1">
                <a:spcBef>
                  <a:spcPct val="0"/>
                </a:spcBef>
                <a:defRPr/>
              </a:pPr>
              <a:t>30</a:t>
            </a:fld>
            <a:endParaRPr lang="en-US" altLang="es-AR"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713DC77F-FE74-4B3B-BCC6-6D8F944517A3}" type="slidenum">
              <a:rPr lang="en-US" altLang="es-AR" smtClean="0"/>
              <a:pPr algn="r" eaLnBrk="1" hangingPunct="1">
                <a:spcBef>
                  <a:spcPct val="0"/>
                </a:spcBef>
                <a:defRPr/>
              </a:pPr>
              <a:t>31</a:t>
            </a:fld>
            <a:endParaRPr lang="en-US" altLang="es-AR"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713DC77F-FE74-4B3B-BCC6-6D8F944517A3}" type="slidenum">
              <a:rPr lang="en-US" altLang="es-AR" smtClean="0"/>
              <a:pPr algn="r" eaLnBrk="1" hangingPunct="1">
                <a:spcBef>
                  <a:spcPct val="0"/>
                </a:spcBef>
                <a:defRPr/>
              </a:pPr>
              <a:t>32</a:t>
            </a:fld>
            <a:endParaRPr lang="en-US" altLang="es-AR"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713DC77F-FE74-4B3B-BCC6-6D8F944517A3}" type="slidenum">
              <a:rPr lang="en-US" altLang="es-AR" smtClean="0"/>
              <a:pPr algn="r" eaLnBrk="1" hangingPunct="1">
                <a:spcBef>
                  <a:spcPct val="0"/>
                </a:spcBef>
                <a:defRPr/>
              </a:pPr>
              <a:t>33</a:t>
            </a:fld>
            <a:endParaRPr lang="en-US" altLang="es-AR"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29057" indent="-280406" eaLnBrk="0" hangingPunct="0">
              <a:spcBef>
                <a:spcPct val="30000"/>
              </a:spcBef>
              <a:defRPr sz="1200">
                <a:solidFill>
                  <a:schemeClr val="tx1"/>
                </a:solidFill>
                <a:latin typeface="Arial" charset="0"/>
              </a:defRPr>
            </a:lvl2pPr>
            <a:lvl3pPr marL="1121626" indent="-224325" eaLnBrk="0" hangingPunct="0">
              <a:spcBef>
                <a:spcPct val="30000"/>
              </a:spcBef>
              <a:defRPr sz="1200">
                <a:solidFill>
                  <a:schemeClr val="tx1"/>
                </a:solidFill>
                <a:latin typeface="Arial" charset="0"/>
              </a:defRPr>
            </a:lvl3pPr>
            <a:lvl4pPr marL="1570276" indent="-224325" eaLnBrk="0" hangingPunct="0">
              <a:spcBef>
                <a:spcPct val="30000"/>
              </a:spcBef>
              <a:defRPr sz="1200">
                <a:solidFill>
                  <a:schemeClr val="tx1"/>
                </a:solidFill>
                <a:latin typeface="Arial" charset="0"/>
              </a:defRPr>
            </a:lvl4pPr>
            <a:lvl5pPr marL="2018927" indent="-224325"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204CF63-2145-46C1-B473-BF5C12FBAB4E}" type="slidenum">
              <a:rPr lang="en-US" altLang="es-AR" smtClean="0">
                <a:solidFill>
                  <a:srgbClr val="000000"/>
                </a:solidFill>
              </a:rPr>
              <a:pPr eaLnBrk="1" hangingPunct="1">
                <a:spcBef>
                  <a:spcPct val="0"/>
                </a:spcBef>
              </a:pPr>
              <a:t>34</a:t>
            </a:fld>
            <a:endParaRPr lang="en-US" altLang="es-AR" smtClean="0">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159D10C7-A4E0-4A05-927C-551ECAC6C9F4}" type="slidenum">
              <a:rPr lang="en-US" altLang="es-AR" smtClean="0"/>
              <a:pPr algn="r" eaLnBrk="1" hangingPunct="1">
                <a:spcBef>
                  <a:spcPct val="0"/>
                </a:spcBef>
                <a:defRPr/>
              </a:pPr>
              <a:t>3</a:t>
            </a:fld>
            <a:endParaRPr lang="en-US" altLang="es-AR" smtClean="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F92935A1-BF54-4335-A6FA-1B35FEF51B85}" type="slidenum">
              <a:rPr lang="en-US" altLang="es-AR" smtClean="0"/>
              <a:pPr algn="r" eaLnBrk="1" hangingPunct="1">
                <a:spcBef>
                  <a:spcPct val="0"/>
                </a:spcBef>
                <a:defRPr/>
              </a:pPr>
              <a:t>6</a:t>
            </a:fld>
            <a:endParaRPr lang="en-US" altLang="es-AR"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D5AA9AE0-8617-4BF9-9DF8-278F54496AA7}" type="slidenum">
              <a:rPr lang="en-US" altLang="es-AR" smtClean="0"/>
              <a:pPr algn="r" eaLnBrk="1" hangingPunct="1">
                <a:spcBef>
                  <a:spcPct val="0"/>
                </a:spcBef>
                <a:defRPr/>
              </a:pPr>
              <a:t>7</a:t>
            </a:fld>
            <a:endParaRPr lang="en-US" altLang="es-AR" smtClean="0"/>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6DDB2F01-403F-4259-81A0-90D885678641}" type="slidenum">
              <a:rPr lang="en-US" altLang="es-AR" smtClean="0"/>
              <a:pPr algn="r" eaLnBrk="1" hangingPunct="1">
                <a:spcBef>
                  <a:spcPct val="0"/>
                </a:spcBef>
                <a:defRPr/>
              </a:pPr>
              <a:t>8</a:t>
            </a:fld>
            <a:endParaRPr lang="en-US" altLang="es-AR"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6DDB2F01-403F-4259-81A0-90D885678641}" type="slidenum">
              <a:rPr lang="en-US" altLang="es-AR" smtClean="0"/>
              <a:pPr algn="r" eaLnBrk="1" hangingPunct="1">
                <a:spcBef>
                  <a:spcPct val="0"/>
                </a:spcBef>
                <a:defRPr/>
              </a:pPr>
              <a:t>9</a:t>
            </a:fld>
            <a:endParaRPr lang="en-US" altLang="es-AR"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6DDB2F01-403F-4259-81A0-90D885678641}" type="slidenum">
              <a:rPr lang="en-US" altLang="es-AR" smtClean="0"/>
              <a:pPr algn="r" eaLnBrk="1" hangingPunct="1">
                <a:spcBef>
                  <a:spcPct val="0"/>
                </a:spcBef>
                <a:defRPr/>
              </a:pPr>
              <a:t>10</a:t>
            </a:fld>
            <a:endParaRPr lang="en-US" altLang="es-AR"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179D3177-E9D0-42BD-A68F-16FBCEBC727C}" type="slidenum">
              <a:rPr lang="en-US" altLang="es-AR" smtClean="0"/>
              <a:pPr algn="r" eaLnBrk="1" hangingPunct="1">
                <a:spcBef>
                  <a:spcPct val="0"/>
                </a:spcBef>
                <a:defRPr/>
              </a:pPr>
              <a:t>11</a:t>
            </a:fld>
            <a:endParaRPr lang="en-US" altLang="es-AR"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29057" indent="-280406" algn="l" eaLnBrk="0" hangingPunct="0">
              <a:spcBef>
                <a:spcPct val="30000"/>
              </a:spcBef>
              <a:defRPr sz="1200">
                <a:solidFill>
                  <a:schemeClr val="tx1"/>
                </a:solidFill>
                <a:latin typeface="Arial" charset="0"/>
              </a:defRPr>
            </a:lvl2pPr>
            <a:lvl3pPr marL="1121626" indent="-224325" algn="l" eaLnBrk="0" hangingPunct="0">
              <a:spcBef>
                <a:spcPct val="30000"/>
              </a:spcBef>
              <a:defRPr sz="1200">
                <a:solidFill>
                  <a:schemeClr val="tx1"/>
                </a:solidFill>
                <a:latin typeface="Arial" charset="0"/>
              </a:defRPr>
            </a:lvl3pPr>
            <a:lvl4pPr marL="1570276" indent="-224325" algn="l" eaLnBrk="0" hangingPunct="0">
              <a:spcBef>
                <a:spcPct val="30000"/>
              </a:spcBef>
              <a:defRPr sz="1200">
                <a:solidFill>
                  <a:schemeClr val="tx1"/>
                </a:solidFill>
                <a:latin typeface="Arial" charset="0"/>
              </a:defRPr>
            </a:lvl4pPr>
            <a:lvl5pPr marL="2018927" indent="-224325" algn="l" eaLnBrk="0" hangingPunct="0">
              <a:spcBef>
                <a:spcPct val="30000"/>
              </a:spcBef>
              <a:defRPr sz="1200">
                <a:solidFill>
                  <a:schemeClr val="tx1"/>
                </a:solidFill>
                <a:latin typeface="Arial" charset="0"/>
              </a:defRPr>
            </a:lvl5pPr>
            <a:lvl6pPr marL="2467577" indent="-224325" eaLnBrk="0" fontAlgn="base" hangingPunct="0">
              <a:spcBef>
                <a:spcPct val="30000"/>
              </a:spcBef>
              <a:spcAft>
                <a:spcPct val="0"/>
              </a:spcAft>
              <a:defRPr sz="1200">
                <a:solidFill>
                  <a:schemeClr val="tx1"/>
                </a:solidFill>
                <a:latin typeface="Arial" charset="0"/>
              </a:defRPr>
            </a:lvl6pPr>
            <a:lvl7pPr marL="2916227" indent="-224325" eaLnBrk="0" fontAlgn="base" hangingPunct="0">
              <a:spcBef>
                <a:spcPct val="30000"/>
              </a:spcBef>
              <a:spcAft>
                <a:spcPct val="0"/>
              </a:spcAft>
              <a:defRPr sz="1200">
                <a:solidFill>
                  <a:schemeClr val="tx1"/>
                </a:solidFill>
                <a:latin typeface="Arial" charset="0"/>
              </a:defRPr>
            </a:lvl7pPr>
            <a:lvl8pPr marL="3364878" indent="-224325" eaLnBrk="0" fontAlgn="base" hangingPunct="0">
              <a:spcBef>
                <a:spcPct val="30000"/>
              </a:spcBef>
              <a:spcAft>
                <a:spcPct val="0"/>
              </a:spcAft>
              <a:defRPr sz="1200">
                <a:solidFill>
                  <a:schemeClr val="tx1"/>
                </a:solidFill>
                <a:latin typeface="Arial" charset="0"/>
              </a:defRPr>
            </a:lvl8pPr>
            <a:lvl9pPr marL="3813528" indent="-2243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defRPr/>
            </a:pPr>
            <a:fld id="{6DDB2F01-403F-4259-81A0-90D885678641}" type="slidenum">
              <a:rPr lang="en-US" altLang="es-AR" smtClean="0"/>
              <a:pPr algn="r" eaLnBrk="1" hangingPunct="1">
                <a:spcBef>
                  <a:spcPct val="0"/>
                </a:spcBef>
                <a:defRPr/>
              </a:pPr>
              <a:t>21</a:t>
            </a:fld>
            <a:endParaRPr lang="en-US" altLang="es-AR"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F1128C-8D34-457A-BAC8-B8FA23C51A4C}" type="datetimeFigureOut">
              <a:rPr lang="es-AR" smtClean="0"/>
              <a:t>12/11/2019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F1128C-8D34-457A-BAC8-B8FA23C51A4C}" type="datetimeFigureOut">
              <a:rPr lang="es-AR" smtClean="0"/>
              <a:t>12/11/2019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F1128C-8D34-457A-BAC8-B8FA23C51A4C}" type="datetimeFigureOut">
              <a:rPr lang="es-AR" smtClean="0"/>
              <a:t>12/11/2019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F1128C-8D34-457A-BAC8-B8FA23C51A4C}" type="datetimeFigureOut">
              <a:rPr lang="es-AR" smtClean="0"/>
              <a:t>12/11/2019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F1128C-8D34-457A-BAC8-B8FA23C51A4C}" type="datetimeFigureOut">
              <a:rPr lang="es-AR" smtClean="0"/>
              <a:t>12/11/2019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F1128C-8D34-457A-BAC8-B8FA23C51A4C}" type="datetimeFigureOut">
              <a:rPr lang="es-AR" smtClean="0"/>
              <a:t>12/11/2019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0CF1128C-8D34-457A-BAC8-B8FA23C51A4C}" type="datetimeFigureOut">
              <a:rPr lang="es-AR" smtClean="0"/>
              <a:t>12/11/2019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CF1128C-8D34-457A-BAC8-B8FA23C51A4C}" type="datetimeFigureOut">
              <a:rPr lang="es-AR" smtClean="0"/>
              <a:t>12/11/2019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1128C-8D34-457A-BAC8-B8FA23C51A4C}" type="datetimeFigureOut">
              <a:rPr lang="es-AR" smtClean="0"/>
              <a:t>12/11/2019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D50744A6-D1AB-469D-93D0-68EB882C9EB5}" type="slidenum">
              <a:rPr lang="es-AR" smtClean="0"/>
              <a:t>‹#›</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F1128C-8D34-457A-BAC8-B8FA23C51A4C}" type="datetimeFigureOut">
              <a:rPr lang="es-AR" smtClean="0"/>
              <a:t>12/11/2019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50744A6-D1AB-469D-93D0-68EB882C9EB5}" type="slidenum">
              <a:rPr lang="es-AR" smtClean="0"/>
              <a:t>‹#›</a:t>
            </a:fld>
            <a:endParaRPr lang="es-A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0CF1128C-8D34-457A-BAC8-B8FA23C51A4C}" type="datetimeFigureOut">
              <a:rPr lang="es-AR" smtClean="0"/>
              <a:t>12/11/2019</a:t>
            </a:fld>
            <a:endParaRPr lang="es-AR"/>
          </a:p>
        </p:txBody>
      </p:sp>
      <p:sp>
        <p:nvSpPr>
          <p:cNvPr id="9" name="Slide Number Placeholder 8"/>
          <p:cNvSpPr>
            <a:spLocks noGrp="1"/>
          </p:cNvSpPr>
          <p:nvPr>
            <p:ph type="sldNum" sz="quarter" idx="11"/>
          </p:nvPr>
        </p:nvSpPr>
        <p:spPr/>
        <p:txBody>
          <a:bodyPr/>
          <a:lstStyle/>
          <a:p>
            <a:fld id="{D50744A6-D1AB-469D-93D0-68EB882C9EB5}" type="slidenum">
              <a:rPr lang="es-AR" smtClean="0"/>
              <a:t>‹#›</a:t>
            </a:fld>
            <a:endParaRPr lang="es-AR"/>
          </a:p>
        </p:txBody>
      </p:sp>
      <p:sp>
        <p:nvSpPr>
          <p:cNvPr id="10" name="Footer Placeholder 9"/>
          <p:cNvSpPr>
            <a:spLocks noGrp="1"/>
          </p:cNvSpPr>
          <p:nvPr>
            <p:ph type="ftr" sz="quarter" idx="12"/>
          </p:nvPr>
        </p:nvSpPr>
        <p:spPr/>
        <p:txBody>
          <a:bodyPr/>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0744A6-D1AB-469D-93D0-68EB882C9EB5}" type="slidenum">
              <a:rPr lang="es-AR" smtClean="0"/>
              <a:t>‹#›</a:t>
            </a:fld>
            <a:endParaRPr lang="es-A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CF1128C-8D34-457A-BAC8-B8FA23C51A4C}" type="datetimeFigureOut">
              <a:rPr lang="es-AR" smtClean="0"/>
              <a:t>12/11/2019</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1400"/>
            <a:ext cx="7772400" cy="1124744"/>
          </a:xfrm>
        </p:spPr>
        <p:txBody>
          <a:bodyPr>
            <a:normAutofit/>
          </a:bodyPr>
          <a:lstStyle/>
          <a:p>
            <a:r>
              <a:rPr lang="es-ES" sz="3600" b="1" dirty="0"/>
              <a:t>Programación Basada en Eventos </a:t>
            </a:r>
          </a:p>
        </p:txBody>
      </p:sp>
      <p:sp>
        <p:nvSpPr>
          <p:cNvPr id="8" name="Rectangle 2"/>
          <p:cNvSpPr>
            <a:spLocks noChangeArrowheads="1"/>
          </p:cNvSpPr>
          <p:nvPr/>
        </p:nvSpPr>
        <p:spPr bwMode="auto">
          <a:xfrm>
            <a:off x="730384" y="1268760"/>
            <a:ext cx="72008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just" eaLnBrk="1" hangingPunct="1">
              <a:spcBef>
                <a:spcPts val="600"/>
              </a:spcBef>
            </a:pPr>
            <a:r>
              <a:rPr lang="es-AR" altLang="es-AR" sz="2800" dirty="0">
                <a:solidFill>
                  <a:schemeClr val="tx1">
                    <a:lumMod val="75000"/>
                    <a:lumOff val="25000"/>
                  </a:schemeClr>
                </a:solidFill>
                <a:latin typeface="+mn-lt"/>
              </a:rPr>
              <a:t>La construcción de una GUI utiliza un modelo de </a:t>
            </a:r>
            <a:r>
              <a:rPr lang="es-AR" altLang="es-AR" sz="2800" b="1" dirty="0">
                <a:solidFill>
                  <a:schemeClr val="tx1">
                    <a:lumMod val="75000"/>
                    <a:lumOff val="25000"/>
                  </a:schemeClr>
                </a:solidFill>
                <a:latin typeface="+mn-lt"/>
              </a:rPr>
              <a:t>programación basado en </a:t>
            </a:r>
            <a:r>
              <a:rPr lang="es-AR" altLang="es-AR" sz="2800" b="1" dirty="0" smtClean="0">
                <a:solidFill>
                  <a:schemeClr val="tx1">
                    <a:lumMod val="75000"/>
                    <a:lumOff val="25000"/>
                  </a:schemeClr>
                </a:solidFill>
                <a:latin typeface="+mn-lt"/>
              </a:rPr>
              <a:t>eventos (PBE).</a:t>
            </a:r>
            <a:endParaRPr lang="es-AR" altLang="es-AR" sz="2800" b="1" dirty="0">
              <a:solidFill>
                <a:schemeClr val="tx1">
                  <a:lumMod val="75000"/>
                  <a:lumOff val="25000"/>
                </a:schemeClr>
              </a:solidFill>
              <a:latin typeface="+mn-lt"/>
            </a:endParaRPr>
          </a:p>
          <a:p>
            <a:pPr algn="just" eaLnBrk="1" hangingPunct="1">
              <a:spcBef>
                <a:spcPts val="600"/>
              </a:spcBef>
            </a:pPr>
            <a:r>
              <a:rPr lang="es-AR" altLang="es-AR" sz="2800" dirty="0">
                <a:solidFill>
                  <a:schemeClr val="tx1">
                    <a:lumMod val="75000"/>
                    <a:lumOff val="25000"/>
                  </a:schemeClr>
                </a:solidFill>
                <a:latin typeface="+mn-lt"/>
              </a:rPr>
              <a:t>En </a:t>
            </a:r>
            <a:r>
              <a:rPr lang="es-AR" altLang="es-AR" sz="2800" dirty="0" smtClean="0">
                <a:solidFill>
                  <a:schemeClr val="tx1">
                    <a:lumMod val="75000"/>
                    <a:lumOff val="25000"/>
                  </a:schemeClr>
                </a:solidFill>
                <a:latin typeface="+mn-lt"/>
              </a:rPr>
              <a:t>la PBE el </a:t>
            </a:r>
            <a:r>
              <a:rPr lang="es-AR" altLang="es-AR" sz="2800" b="1" dirty="0">
                <a:solidFill>
                  <a:schemeClr val="tx1">
                    <a:lumMod val="75000"/>
                    <a:lumOff val="25000"/>
                  </a:schemeClr>
                </a:solidFill>
                <a:latin typeface="+mn-lt"/>
              </a:rPr>
              <a:t>orden</a:t>
            </a:r>
            <a:r>
              <a:rPr lang="es-AR" altLang="es-AR" sz="2800" dirty="0">
                <a:solidFill>
                  <a:schemeClr val="tx1">
                    <a:lumMod val="75000"/>
                    <a:lumOff val="25000"/>
                  </a:schemeClr>
                </a:solidFill>
                <a:latin typeface="+mn-lt"/>
              </a:rPr>
              <a:t> en el cual se ejecutan las instrucciones de un programa queda determinado por </a:t>
            </a:r>
            <a:r>
              <a:rPr lang="es-AR" altLang="es-AR" sz="2800" b="1" dirty="0">
                <a:solidFill>
                  <a:schemeClr val="tx1">
                    <a:lumMod val="75000"/>
                    <a:lumOff val="25000"/>
                  </a:schemeClr>
                </a:solidFill>
                <a:latin typeface="+mn-lt"/>
              </a:rPr>
              <a:t>eventos</a:t>
            </a:r>
            <a:r>
              <a:rPr lang="es-AR" altLang="es-AR" sz="2800" dirty="0" smtClean="0">
                <a:solidFill>
                  <a:schemeClr val="tx1">
                    <a:lumMod val="75000"/>
                    <a:lumOff val="25000"/>
                  </a:schemeClr>
                </a:solidFill>
                <a:latin typeface="+mn-lt"/>
              </a:rPr>
              <a:t>.</a:t>
            </a:r>
          </a:p>
          <a:p>
            <a:pPr algn="just" eaLnBrk="1" hangingPunct="1">
              <a:spcBef>
                <a:spcPts val="600"/>
              </a:spcBef>
            </a:pPr>
            <a:r>
              <a:rPr lang="es-ES" altLang="es-AR" sz="2800" dirty="0" smtClean="0">
                <a:solidFill>
                  <a:schemeClr val="tx1">
                    <a:lumMod val="75000"/>
                    <a:lumOff val="25000"/>
                  </a:schemeClr>
                </a:solidFill>
                <a:latin typeface="+mn-lt"/>
              </a:rPr>
              <a:t>Es decir, el programador no controla el </a:t>
            </a:r>
            <a:r>
              <a:rPr lang="es-ES" altLang="es-AR" sz="2800" b="1" dirty="0" smtClean="0">
                <a:solidFill>
                  <a:schemeClr val="tx1">
                    <a:lumMod val="75000"/>
                    <a:lumOff val="25000"/>
                  </a:schemeClr>
                </a:solidFill>
                <a:latin typeface="+mn-lt"/>
              </a:rPr>
              <a:t>flujo de ejecución</a:t>
            </a:r>
            <a:r>
              <a:rPr lang="es-ES" altLang="es-AR" sz="2800" dirty="0" smtClean="0">
                <a:solidFill>
                  <a:schemeClr val="tx1">
                    <a:lumMod val="75000"/>
                    <a:lumOff val="25000"/>
                  </a:schemeClr>
                </a:solidFill>
                <a:latin typeface="+mn-lt"/>
              </a:rPr>
              <a:t>. </a:t>
            </a:r>
            <a:endParaRPr lang="es-AR" altLang="es-AR" sz="2800" dirty="0">
              <a:solidFill>
                <a:schemeClr val="tx1">
                  <a:lumMod val="75000"/>
                  <a:lumOff val="25000"/>
                </a:schemeClr>
              </a:solidFill>
              <a:latin typeface="+mn-lt"/>
            </a:endParaRPr>
          </a:p>
          <a:p>
            <a:pPr algn="just" eaLnBrk="1" hangingPunct="1">
              <a:spcBef>
                <a:spcPts val="600"/>
              </a:spcBef>
            </a:pPr>
            <a:r>
              <a:rPr lang="es-AR" altLang="es-AR" sz="2800" dirty="0">
                <a:solidFill>
                  <a:schemeClr val="tx1">
                    <a:lumMod val="75000"/>
                    <a:lumOff val="25000"/>
                  </a:schemeClr>
                </a:solidFill>
                <a:latin typeface="+mn-lt"/>
              </a:rPr>
              <a:t>Un </a:t>
            </a:r>
            <a:r>
              <a:rPr lang="es-AR" altLang="es-AR" sz="2800" b="1" dirty="0">
                <a:solidFill>
                  <a:schemeClr val="tx1">
                    <a:lumMod val="75000"/>
                    <a:lumOff val="25000"/>
                  </a:schemeClr>
                </a:solidFill>
                <a:latin typeface="+mn-lt"/>
              </a:rPr>
              <a:t>evento</a:t>
            </a:r>
            <a:r>
              <a:rPr lang="es-AR" altLang="es-AR" sz="2800" dirty="0">
                <a:solidFill>
                  <a:schemeClr val="tx1">
                    <a:lumMod val="75000"/>
                    <a:lumOff val="25000"/>
                  </a:schemeClr>
                </a:solidFill>
                <a:latin typeface="+mn-lt"/>
              </a:rPr>
              <a:t> es una </a:t>
            </a:r>
            <a:r>
              <a:rPr lang="es-AR" altLang="es-AR" sz="2800" b="1" dirty="0">
                <a:solidFill>
                  <a:schemeClr val="tx1">
                    <a:lumMod val="75000"/>
                    <a:lumOff val="25000"/>
                  </a:schemeClr>
                </a:solidFill>
                <a:latin typeface="+mn-lt"/>
              </a:rPr>
              <a:t>señal</a:t>
            </a:r>
            <a:r>
              <a:rPr lang="es-AR" altLang="es-AR" sz="2800" dirty="0">
                <a:solidFill>
                  <a:schemeClr val="tx1">
                    <a:lumMod val="75000"/>
                    <a:lumOff val="25000"/>
                  </a:schemeClr>
                </a:solidFill>
                <a:latin typeface="+mn-lt"/>
              </a:rPr>
              <a:t> de que algo ha ocurrido.</a:t>
            </a:r>
          </a:p>
          <a:p>
            <a:pPr algn="just" eaLnBrk="1" hangingPunct="1">
              <a:spcBef>
                <a:spcPts val="600"/>
              </a:spcBef>
            </a:pPr>
            <a:r>
              <a:rPr lang="es-AR" altLang="es-AR" sz="2800" dirty="0">
                <a:solidFill>
                  <a:schemeClr val="tx1">
                    <a:lumMod val="75000"/>
                    <a:lumOff val="25000"/>
                  </a:schemeClr>
                </a:solidFill>
                <a:latin typeface="+mn-lt"/>
              </a:rPr>
              <a:t>En esta materia consideraremos únicamente eventos generados por acciones del usuario al interactuar con la GUI. </a:t>
            </a:r>
          </a:p>
        </p:txBody>
      </p:sp>
    </p:spTree>
    <p:extLst>
      <p:ext uri="{BB962C8B-B14F-4D97-AF65-F5344CB8AC3E}">
        <p14:creationId xmlns:p14="http://schemas.microsoft.com/office/powerpoint/2010/main" val="41332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662113"/>
            <a:ext cx="3409950"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1764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graphicFrame>
        <p:nvGraphicFramePr>
          <p:cNvPr id="3" name="2 Tabla"/>
          <p:cNvGraphicFramePr>
            <a:graphicFrameLocks noGrp="1"/>
          </p:cNvGraphicFramePr>
          <p:nvPr>
            <p:extLst>
              <p:ext uri="{D42A27DB-BD31-4B8C-83A1-F6EECF244321}">
                <p14:modId xmlns:p14="http://schemas.microsoft.com/office/powerpoint/2010/main" val="1959871196"/>
              </p:ext>
            </p:extLst>
          </p:nvPr>
        </p:nvGraphicFramePr>
        <p:xfrm>
          <a:off x="684213" y="1052513"/>
          <a:ext cx="7416800" cy="5669696"/>
        </p:xfrm>
        <a:graphic>
          <a:graphicData uri="http://schemas.openxmlformats.org/drawingml/2006/table">
            <a:tbl>
              <a:tblPr firstRow="1" firstCol="1" bandRow="1">
                <a:tableStyleId>{5C22544A-7EE6-4342-B048-85BDC9FD1C3A}</a:tableStyleId>
              </a:tblPr>
              <a:tblGrid>
                <a:gridCol w="3888421"/>
                <a:gridCol w="216023"/>
                <a:gridCol w="3312356"/>
              </a:tblGrid>
              <a:tr h="350540">
                <a:tc>
                  <a:txBody>
                    <a:bodyPr/>
                    <a:lstStyle/>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1" dirty="0" err="1">
                          <a:solidFill>
                            <a:schemeClr val="tx1">
                              <a:lumMod val="75000"/>
                              <a:lumOff val="25000"/>
                            </a:schemeClr>
                          </a:solidFill>
                          <a:effectLst/>
                        </a:rPr>
                        <a:t>CuentaBancaria</a:t>
                      </a:r>
                      <a:endParaRPr lang="es-AR" sz="2000" b="1" dirty="0">
                        <a:solidFill>
                          <a:schemeClr val="tx1">
                            <a:lumMod val="75000"/>
                            <a:lumOff val="25000"/>
                          </a:schemeClr>
                        </a:solidFill>
                        <a:effectLst/>
                        <a:latin typeface="Courier New"/>
                        <a:ea typeface="Batang"/>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s-AR" sz="900">
                          <a:effectLst/>
                        </a:rPr>
                        <a:t> </a:t>
                      </a:r>
                      <a:endParaRPr lang="es-AR" sz="900">
                        <a:effectLst/>
                        <a:latin typeface="Calibri"/>
                        <a:ea typeface="Calibri"/>
                        <a:cs typeface="Times New Roman"/>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1" dirty="0" err="1">
                          <a:solidFill>
                            <a:schemeClr val="tx1">
                              <a:lumMod val="75000"/>
                              <a:lumOff val="25000"/>
                            </a:schemeClr>
                          </a:solidFill>
                          <a:effectLst/>
                        </a:rPr>
                        <a:t>GUI_Cajero</a:t>
                      </a:r>
                      <a:endParaRPr lang="es-AR" sz="2000" b="1" dirty="0">
                        <a:solidFill>
                          <a:schemeClr val="tx1">
                            <a:lumMod val="75000"/>
                            <a:lumOff val="25000"/>
                          </a:schemeClr>
                        </a:solidFill>
                        <a:effectLst/>
                        <a:latin typeface="Courier New"/>
                        <a:ea typeface="Batang"/>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53779">
                <a:tc rowSpan="2">
                  <a:txBody>
                    <a:bodyPr/>
                    <a:lstStyle/>
                    <a:p>
                      <a:pPr marL="0" marR="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s-ES" sz="2000" b="0" dirty="0" smtClean="0">
                          <a:solidFill>
                            <a:schemeClr val="tx1">
                              <a:lumMod val="75000"/>
                              <a:lumOff val="25000"/>
                            </a:schemeClr>
                          </a:solidFill>
                          <a:effectLst/>
                        </a:rPr>
                        <a:t>&lt;&lt;atributos de clase&gt;&gt;</a:t>
                      </a:r>
                    </a:p>
                    <a:p>
                      <a:pPr marL="0" marR="0" indent="0" algn="l"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s-ES" sz="2000" b="0" dirty="0" err="1" smtClean="0">
                          <a:solidFill>
                            <a:schemeClr val="tx1">
                              <a:lumMod val="75000"/>
                              <a:lumOff val="25000"/>
                            </a:schemeClr>
                          </a:solidFill>
                          <a:effectLst/>
                        </a:rPr>
                        <a:t>max_descubierto</a:t>
                      </a:r>
                      <a:r>
                        <a:rPr lang="es-ES" sz="2000" b="0" baseline="0" dirty="0" smtClean="0">
                          <a:solidFill>
                            <a:schemeClr val="tx1">
                              <a:lumMod val="75000"/>
                              <a:lumOff val="25000"/>
                            </a:schemeClr>
                          </a:solidFill>
                          <a:effectLst/>
                        </a:rPr>
                        <a:t> =1000;</a:t>
                      </a:r>
                      <a:endParaRPr lang="es-AR" sz="2000" b="0" dirty="0" smtClean="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smtClean="0">
                          <a:solidFill>
                            <a:schemeClr val="tx1">
                              <a:lumMod val="75000"/>
                              <a:lumOff val="25000"/>
                            </a:schemeClr>
                          </a:solidFill>
                          <a:effectLst/>
                        </a:rPr>
                        <a:t>&lt;&lt;</a:t>
                      </a:r>
                      <a:r>
                        <a:rPr lang="es-ES" sz="2000" b="0" dirty="0">
                          <a:solidFill>
                            <a:schemeClr val="tx1">
                              <a:lumMod val="75000"/>
                              <a:lumOff val="25000"/>
                            </a:schemeClr>
                          </a:solidFill>
                          <a:effectLst/>
                        </a:rPr>
                        <a:t>atributos de </a:t>
                      </a:r>
                      <a:r>
                        <a:rPr lang="es-ES" sz="2000" b="0" dirty="0" smtClean="0">
                          <a:solidFill>
                            <a:schemeClr val="tx1">
                              <a:lumMod val="75000"/>
                              <a:lumOff val="25000"/>
                            </a:schemeClr>
                          </a:solidFill>
                          <a:effectLst/>
                        </a:rPr>
                        <a:t>instancia&gt;&gt;</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err="1">
                          <a:solidFill>
                            <a:schemeClr val="tx1">
                              <a:lumMod val="75000"/>
                              <a:lumOff val="25000"/>
                            </a:schemeClr>
                          </a:solidFill>
                          <a:effectLst/>
                        </a:rPr>
                        <a:t>codigo:entero</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err="1">
                          <a:solidFill>
                            <a:schemeClr val="tx1">
                              <a:lumMod val="75000"/>
                              <a:lumOff val="25000"/>
                            </a:schemeClr>
                          </a:solidFill>
                          <a:effectLst/>
                        </a:rPr>
                        <a:t>saldo:real</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smtClean="0">
                          <a:solidFill>
                            <a:schemeClr val="tx1">
                              <a:lumMod val="75000"/>
                              <a:lumOff val="25000"/>
                            </a:schemeClr>
                          </a:solidFill>
                          <a:effectLst/>
                        </a:rPr>
                        <a:t>&lt;&lt;</a:t>
                      </a:r>
                      <a:r>
                        <a:rPr lang="es-ES" sz="2000" b="0" dirty="0">
                          <a:solidFill>
                            <a:schemeClr val="tx1">
                              <a:lumMod val="75000"/>
                              <a:lumOff val="25000"/>
                            </a:schemeClr>
                          </a:solidFill>
                          <a:effectLst/>
                        </a:rPr>
                        <a:t>constructores&gt;&gt;</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err="1">
                          <a:solidFill>
                            <a:schemeClr val="tx1">
                              <a:lumMod val="75000"/>
                              <a:lumOff val="25000"/>
                            </a:schemeClr>
                          </a:solidFill>
                          <a:effectLst/>
                        </a:rPr>
                        <a:t>CuentaBancaria</a:t>
                      </a:r>
                      <a:r>
                        <a:rPr lang="es-ES" sz="2000" b="0" dirty="0">
                          <a:solidFill>
                            <a:schemeClr val="tx1">
                              <a:lumMod val="75000"/>
                              <a:lumOff val="25000"/>
                            </a:schemeClr>
                          </a:solidFill>
                          <a:effectLst/>
                        </a:rPr>
                        <a:t>(</a:t>
                      </a:r>
                      <a:r>
                        <a:rPr lang="es-ES" sz="2000" b="0" dirty="0" err="1">
                          <a:solidFill>
                            <a:schemeClr val="tx1">
                              <a:lumMod val="75000"/>
                              <a:lumOff val="25000"/>
                            </a:schemeClr>
                          </a:solidFill>
                          <a:effectLst/>
                        </a:rPr>
                        <a:t>c:entero</a:t>
                      </a:r>
                      <a:r>
                        <a:rPr lang="es-ES" sz="2000" b="0" dirty="0">
                          <a:solidFill>
                            <a:schemeClr val="tx1">
                              <a:lumMod val="75000"/>
                              <a:lumOff val="25000"/>
                            </a:schemeClr>
                          </a:solidFill>
                          <a:effectLst/>
                        </a:rPr>
                        <a:t>)</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err="1">
                          <a:solidFill>
                            <a:schemeClr val="tx1">
                              <a:lumMod val="75000"/>
                              <a:lumOff val="25000"/>
                            </a:schemeClr>
                          </a:solidFill>
                          <a:effectLst/>
                        </a:rPr>
                        <a:t>CuentaBancaria</a:t>
                      </a:r>
                      <a:r>
                        <a:rPr lang="es-ES" sz="2000" b="0" dirty="0">
                          <a:solidFill>
                            <a:schemeClr val="tx1">
                              <a:lumMod val="75000"/>
                              <a:lumOff val="25000"/>
                            </a:schemeClr>
                          </a:solidFill>
                          <a:effectLst/>
                        </a:rPr>
                        <a:t>(</a:t>
                      </a:r>
                      <a:r>
                        <a:rPr lang="es-ES" sz="2000" b="0" dirty="0" err="1">
                          <a:solidFill>
                            <a:schemeClr val="tx1">
                              <a:lumMod val="75000"/>
                              <a:lumOff val="25000"/>
                            </a:schemeClr>
                          </a:solidFill>
                          <a:effectLst/>
                        </a:rPr>
                        <a:t>c:entero</a:t>
                      </a:r>
                      <a:r>
                        <a:rPr lang="es-ES" sz="2000" b="0" dirty="0">
                          <a:solidFill>
                            <a:schemeClr val="tx1">
                              <a:lumMod val="75000"/>
                              <a:lumOff val="25000"/>
                            </a:schemeClr>
                          </a:solidFill>
                          <a:effectLst/>
                        </a:rPr>
                        <a:t>, </a:t>
                      </a:r>
                      <a:r>
                        <a:rPr lang="es-ES" sz="2000" b="0" dirty="0" smtClean="0">
                          <a:solidFill>
                            <a:schemeClr val="tx1">
                              <a:lumMod val="75000"/>
                              <a:lumOff val="25000"/>
                            </a:schemeClr>
                          </a:solidFill>
                          <a:effectLst/>
                        </a:rPr>
                        <a:t>s:float)</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a:solidFill>
                            <a:schemeClr val="tx1">
                              <a:lumMod val="75000"/>
                              <a:lumOff val="25000"/>
                            </a:schemeClr>
                          </a:solidFill>
                          <a:effectLst/>
                        </a:rPr>
                        <a:t>&lt;&lt;comandos&gt;&gt;</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smtClean="0">
                          <a:solidFill>
                            <a:schemeClr val="tx1">
                              <a:lumMod val="75000"/>
                              <a:lumOff val="25000"/>
                            </a:schemeClr>
                          </a:solidFill>
                          <a:effectLst/>
                        </a:rPr>
                        <a:t>depositar(</a:t>
                      </a:r>
                      <a:r>
                        <a:rPr lang="es-ES" sz="2000" b="0" dirty="0" err="1" smtClean="0">
                          <a:solidFill>
                            <a:schemeClr val="tx1">
                              <a:lumMod val="75000"/>
                              <a:lumOff val="25000"/>
                            </a:schemeClr>
                          </a:solidFill>
                          <a:effectLst/>
                        </a:rPr>
                        <a:t>mto:real</a:t>
                      </a:r>
                      <a:r>
                        <a:rPr lang="es-ES" sz="2000" b="0" dirty="0">
                          <a:solidFill>
                            <a:schemeClr val="tx1">
                              <a:lumMod val="75000"/>
                              <a:lumOff val="25000"/>
                            </a:schemeClr>
                          </a:solidFill>
                          <a:effectLst/>
                        </a:rPr>
                        <a:t>)</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a:solidFill>
                            <a:schemeClr val="tx1">
                              <a:lumMod val="75000"/>
                              <a:lumOff val="25000"/>
                            </a:schemeClr>
                          </a:solidFill>
                          <a:effectLst/>
                        </a:rPr>
                        <a:t>extraer(</a:t>
                      </a:r>
                      <a:r>
                        <a:rPr lang="es-ES" sz="2000" b="0" dirty="0" err="1">
                          <a:solidFill>
                            <a:schemeClr val="tx1">
                              <a:lumMod val="75000"/>
                              <a:lumOff val="25000"/>
                            </a:schemeClr>
                          </a:solidFill>
                          <a:effectLst/>
                        </a:rPr>
                        <a:t>mto:real</a:t>
                      </a:r>
                      <a:r>
                        <a:rPr lang="es-ES" sz="2000" b="0" dirty="0" smtClean="0">
                          <a:solidFill>
                            <a:schemeClr val="tx1">
                              <a:lumMod val="75000"/>
                              <a:lumOff val="25000"/>
                            </a:schemeClr>
                          </a:solidFill>
                          <a:effectLst/>
                        </a:rPr>
                        <a:t>)</a:t>
                      </a:r>
                      <a:endParaRPr lang="es-AR" sz="2000" b="0" dirty="0">
                        <a:solidFill>
                          <a:schemeClr val="tx1">
                            <a:lumMod val="75000"/>
                            <a:lumOff val="25000"/>
                          </a:schemeClr>
                        </a:solidFill>
                        <a:effectLst/>
                      </a:endParaRP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a:solidFill>
                            <a:schemeClr val="tx1">
                              <a:lumMod val="75000"/>
                              <a:lumOff val="25000"/>
                            </a:schemeClr>
                          </a:solidFill>
                          <a:effectLst/>
                        </a:rPr>
                        <a:t>&lt;&lt;consultas</a:t>
                      </a:r>
                      <a:r>
                        <a:rPr lang="es-ES" sz="2000" b="0" dirty="0" smtClean="0">
                          <a:solidFill>
                            <a:schemeClr val="tx1">
                              <a:lumMod val="75000"/>
                              <a:lumOff val="25000"/>
                            </a:schemeClr>
                          </a:solidFill>
                          <a:effectLst/>
                        </a:rPr>
                        <a:t>&gt;&gt;</a:t>
                      </a:r>
                    </a:p>
                    <a:p>
                      <a:pPr>
                        <a:lnSpc>
                          <a:spcPct val="100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err="1" smtClean="0">
                          <a:solidFill>
                            <a:schemeClr val="tx1">
                              <a:lumMod val="75000"/>
                              <a:lumOff val="25000"/>
                            </a:schemeClr>
                          </a:solidFill>
                          <a:effectLst/>
                        </a:rPr>
                        <a:t>puedeExtraer</a:t>
                      </a:r>
                      <a:r>
                        <a:rPr lang="es-ES" sz="2000" b="0" dirty="0" smtClean="0">
                          <a:solidFill>
                            <a:schemeClr val="tx1">
                              <a:lumMod val="75000"/>
                              <a:lumOff val="25000"/>
                            </a:schemeClr>
                          </a:solidFill>
                          <a:effectLst/>
                        </a:rPr>
                        <a:t>(</a:t>
                      </a:r>
                      <a:r>
                        <a:rPr lang="es-ES" sz="2000" b="0" dirty="0" err="1" smtClean="0">
                          <a:solidFill>
                            <a:schemeClr val="tx1">
                              <a:lumMod val="75000"/>
                              <a:lumOff val="25000"/>
                            </a:schemeClr>
                          </a:solidFill>
                          <a:effectLst/>
                        </a:rPr>
                        <a:t>mto:real</a:t>
                      </a:r>
                      <a:r>
                        <a:rPr lang="es-ES" sz="2000" b="0" dirty="0" smtClean="0">
                          <a:solidFill>
                            <a:schemeClr val="tx1">
                              <a:lumMod val="75000"/>
                              <a:lumOff val="25000"/>
                            </a:schemeClr>
                          </a:solidFill>
                          <a:effectLst/>
                        </a:rPr>
                        <a:t>):</a:t>
                      </a:r>
                      <a:r>
                        <a:rPr lang="es-ES" sz="2000" b="0" dirty="0" err="1" smtClean="0">
                          <a:solidFill>
                            <a:schemeClr val="tx1">
                              <a:lumMod val="75000"/>
                              <a:lumOff val="25000"/>
                            </a:schemeClr>
                          </a:solidFill>
                          <a:effectLst/>
                        </a:rPr>
                        <a:t>boolean</a:t>
                      </a:r>
                      <a:endParaRPr lang="es-ES" sz="2000" b="0" dirty="0" smtClean="0">
                        <a:solidFill>
                          <a:schemeClr val="tx1">
                            <a:lumMod val="75000"/>
                            <a:lumOff val="25000"/>
                          </a:schemeClr>
                        </a:solidFill>
                        <a:effectLst/>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15000"/>
                        </a:lnSpc>
                        <a:spcAft>
                          <a:spcPts val="600"/>
                        </a:spcAft>
                      </a:pPr>
                      <a:r>
                        <a:rPr lang="es-AR" sz="900" dirty="0">
                          <a:effectLst/>
                        </a:rPr>
                        <a:t> </a:t>
                      </a:r>
                      <a:endParaRPr lang="es-AR" sz="900" dirty="0">
                        <a:effectLst/>
                        <a:latin typeface="Calibri"/>
                        <a:ea typeface="Calibri"/>
                        <a:cs typeface="Times New Roman"/>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115000"/>
                        </a:lnSpc>
                        <a:spcAft>
                          <a:spcPts val="0"/>
                        </a:spcAft>
                      </a:pPr>
                      <a:r>
                        <a:rPr lang="en-US" sz="2000" b="1" dirty="0" err="1">
                          <a:solidFill>
                            <a:srgbClr val="FF0000"/>
                          </a:solidFill>
                          <a:effectLst/>
                        </a:rPr>
                        <a:t>c</a:t>
                      </a:r>
                      <a:r>
                        <a:rPr lang="en-US" sz="2000" b="1" dirty="0" err="1" smtClean="0">
                          <a:solidFill>
                            <a:srgbClr val="FF0000"/>
                          </a:solidFill>
                          <a:effectLst/>
                        </a:rPr>
                        <a:t>uenta</a:t>
                      </a:r>
                      <a:r>
                        <a:rPr lang="en-US" sz="2000" b="1" dirty="0">
                          <a:solidFill>
                            <a:srgbClr val="FF0000"/>
                          </a:solidFill>
                          <a:effectLst/>
                        </a:rPr>
                        <a:t>: </a:t>
                      </a:r>
                      <a:r>
                        <a:rPr lang="en-US" sz="2000" b="1" dirty="0" err="1">
                          <a:solidFill>
                            <a:srgbClr val="FF0000"/>
                          </a:solidFill>
                          <a:effectLst/>
                        </a:rPr>
                        <a:t>CuentaBancaria</a:t>
                      </a:r>
                      <a:r>
                        <a:rPr lang="en-US" sz="2000" b="1" dirty="0">
                          <a:solidFill>
                            <a:srgbClr val="FF0000"/>
                          </a:solidFill>
                          <a:effectLst/>
                        </a:rPr>
                        <a:t> </a:t>
                      </a:r>
                      <a:endParaRPr lang="es-AR" sz="2000" b="1" dirty="0">
                        <a:solidFill>
                          <a:srgbClr val="FF0000"/>
                        </a:solidFill>
                        <a:effectLst/>
                      </a:endParaRPr>
                    </a:p>
                    <a:p>
                      <a:pPr>
                        <a:lnSpc>
                          <a:spcPct val="115000"/>
                        </a:lnSpc>
                        <a:spcAft>
                          <a:spcPts val="0"/>
                        </a:spcAft>
                      </a:pPr>
                      <a:r>
                        <a:rPr lang="en-US" sz="2000" dirty="0" err="1">
                          <a:effectLst/>
                        </a:rPr>
                        <a:t>contenedor</a:t>
                      </a:r>
                      <a:r>
                        <a:rPr lang="en-US" sz="2000" dirty="0">
                          <a:effectLst/>
                        </a:rPr>
                        <a:t>: Container</a:t>
                      </a:r>
                      <a:endParaRPr lang="es-AR" sz="2000" dirty="0">
                        <a:effectLst/>
                      </a:endParaRPr>
                    </a:p>
                    <a:p>
                      <a:pPr>
                        <a:lnSpc>
                          <a:spcPct val="115000"/>
                        </a:lnSpc>
                        <a:spcAft>
                          <a:spcPts val="0"/>
                        </a:spcAft>
                      </a:pPr>
                      <a:r>
                        <a:rPr lang="en-US" sz="2000" dirty="0" err="1">
                          <a:effectLst/>
                        </a:rPr>
                        <a:t>panelAcciones</a:t>
                      </a:r>
                      <a:r>
                        <a:rPr lang="en-US" sz="2000" dirty="0">
                          <a:effectLst/>
                        </a:rPr>
                        <a:t>, </a:t>
                      </a:r>
                      <a:r>
                        <a:rPr lang="en-US" sz="2000" dirty="0" err="1">
                          <a:effectLst/>
                        </a:rPr>
                        <a:t>panelSaldo</a:t>
                      </a:r>
                      <a:r>
                        <a:rPr lang="en-US" sz="2000" dirty="0">
                          <a:effectLst/>
                        </a:rPr>
                        <a:t>: </a:t>
                      </a:r>
                      <a:r>
                        <a:rPr lang="en-US" sz="2000" dirty="0" err="1">
                          <a:effectLst/>
                        </a:rPr>
                        <a:t>JPanel</a:t>
                      </a:r>
                      <a:endParaRPr lang="es-AR" sz="2000" dirty="0">
                        <a:effectLst/>
                      </a:endParaRPr>
                    </a:p>
                    <a:p>
                      <a:pPr>
                        <a:lnSpc>
                          <a:spcPct val="115000"/>
                        </a:lnSpc>
                        <a:spcAft>
                          <a:spcPts val="0"/>
                        </a:spcAft>
                      </a:pPr>
                      <a:r>
                        <a:rPr lang="en-US" sz="2000" dirty="0" err="1" smtClean="0">
                          <a:effectLst/>
                        </a:rPr>
                        <a:t>bConsultar,bExtraer</a:t>
                      </a:r>
                      <a:r>
                        <a:rPr lang="en-US" sz="2000" dirty="0" smtClean="0">
                          <a:effectLst/>
                        </a:rPr>
                        <a:t>, </a:t>
                      </a:r>
                      <a:r>
                        <a:rPr lang="en-US" sz="2000" dirty="0" err="1" smtClean="0">
                          <a:effectLst/>
                        </a:rPr>
                        <a:t>bDepositar</a:t>
                      </a:r>
                      <a:r>
                        <a:rPr lang="en-US" sz="2000" dirty="0" smtClean="0">
                          <a:effectLst/>
                        </a:rPr>
                        <a:t> </a:t>
                      </a:r>
                      <a:r>
                        <a:rPr lang="en-US" sz="2000" dirty="0">
                          <a:effectLst/>
                        </a:rPr>
                        <a:t>: </a:t>
                      </a:r>
                      <a:r>
                        <a:rPr lang="es-ES_tradnl" sz="2000" dirty="0" err="1" smtClean="0">
                          <a:effectLst/>
                        </a:rPr>
                        <a:t>BotonCuentaBancaria</a:t>
                      </a:r>
                      <a:endParaRPr lang="es-AR" sz="2000" dirty="0">
                        <a:effectLst/>
                      </a:endParaRPr>
                    </a:p>
                    <a:p>
                      <a:pPr>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dirty="0">
                          <a:effectLst/>
                        </a:rPr>
                        <a:t> </a:t>
                      </a:r>
                      <a:endParaRPr lang="es-AR" sz="2000" dirty="0">
                        <a:solidFill>
                          <a:srgbClr val="000000"/>
                        </a:solidFill>
                        <a:effectLst/>
                        <a:latin typeface="Courier New"/>
                        <a:ea typeface="Batang"/>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4456">
                <a:tc vMerge="1">
                  <a:txBody>
                    <a:bodyPr/>
                    <a:lstStyle/>
                    <a:p>
                      <a:endParaRPr lang="es-AR"/>
                    </a:p>
                  </a:txBody>
                  <a:tcPr/>
                </a:tc>
                <a:tc>
                  <a:txBody>
                    <a:bodyPr/>
                    <a:lstStyle/>
                    <a:p>
                      <a:pPr algn="just">
                        <a:lnSpc>
                          <a:spcPct val="115000"/>
                        </a:lnSpc>
                        <a:spcAft>
                          <a:spcPts val="600"/>
                        </a:spcAft>
                      </a:pPr>
                      <a:r>
                        <a:rPr lang="es-AR" sz="900" dirty="0">
                          <a:effectLst/>
                        </a:rPr>
                        <a:t> </a:t>
                      </a:r>
                      <a:endParaRPr lang="es-AR" sz="900" dirty="0">
                        <a:effectLst/>
                        <a:latin typeface="Calibri"/>
                        <a:ea typeface="Calibri"/>
                        <a:cs typeface="Times New Roman"/>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115000"/>
                        </a:lnSpc>
                        <a:spcAft>
                          <a:spcPts val="0"/>
                        </a:spcAft>
                      </a:pPr>
                      <a:r>
                        <a:rPr lang="en-US" sz="2000" dirty="0">
                          <a:effectLst/>
                        </a:rPr>
                        <a:t>&lt;&lt;Constructor&gt;&gt;</a:t>
                      </a:r>
                      <a:endParaRPr lang="es-AR" sz="2000" dirty="0">
                        <a:effectLst/>
                      </a:endParaRPr>
                    </a:p>
                    <a:p>
                      <a:pPr>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dirty="0" err="1">
                          <a:effectLst/>
                        </a:rPr>
                        <a:t>GUI_Cajero</a:t>
                      </a:r>
                      <a:endParaRPr lang="es-AR" sz="2000" dirty="0">
                        <a:effectLst/>
                      </a:endParaRPr>
                    </a:p>
                    <a:p>
                      <a:pPr>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dirty="0">
                          <a:effectLst/>
                        </a:rPr>
                        <a:t>(</a:t>
                      </a:r>
                      <a:r>
                        <a:rPr lang="es-ES" sz="2000" dirty="0" err="1">
                          <a:effectLst/>
                        </a:rPr>
                        <a:t>c:CuentaBancaria</a:t>
                      </a:r>
                      <a:r>
                        <a:rPr lang="es-ES" sz="2000" dirty="0">
                          <a:effectLst/>
                        </a:rPr>
                        <a:t>)</a:t>
                      </a:r>
                      <a:endParaRPr lang="es-AR" sz="2000" dirty="0">
                        <a:solidFill>
                          <a:srgbClr val="000000"/>
                        </a:solidFill>
                        <a:effectLst/>
                        <a:latin typeface="Courier New"/>
                        <a:ea typeface="Batang"/>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50540">
                <a:tc>
                  <a:txBody>
                    <a:bodyPr/>
                    <a:lstStyle/>
                    <a:p>
                      <a:pPr>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2000" b="0" dirty="0">
                          <a:solidFill>
                            <a:schemeClr val="tx1">
                              <a:lumMod val="75000"/>
                              <a:lumOff val="25000"/>
                            </a:schemeClr>
                          </a:solidFill>
                          <a:effectLst/>
                        </a:rPr>
                        <a:t>Requiere código &gt; </a:t>
                      </a:r>
                      <a:r>
                        <a:rPr lang="es-ES" sz="2000" b="0" dirty="0" smtClean="0">
                          <a:solidFill>
                            <a:schemeClr val="tx1">
                              <a:lumMod val="75000"/>
                              <a:lumOff val="25000"/>
                            </a:schemeClr>
                          </a:solidFill>
                          <a:effectLst/>
                        </a:rPr>
                        <a:t>0</a:t>
                      </a:r>
                      <a:endParaRPr lang="es-AR" sz="2000" b="0" dirty="0">
                        <a:solidFill>
                          <a:schemeClr val="tx1">
                            <a:lumMod val="75000"/>
                            <a:lumOff val="25000"/>
                          </a:schemeClr>
                        </a:solidFill>
                        <a:effectLst/>
                        <a:latin typeface="Courier New"/>
                        <a:ea typeface="Batang"/>
                      </a:endParaRPr>
                    </a:p>
                  </a:txBody>
                  <a:tcPr marL="53215" marR="532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15000"/>
                        </a:lnSpc>
                        <a:spcAft>
                          <a:spcPts val="600"/>
                        </a:spcAft>
                      </a:pPr>
                      <a:r>
                        <a:rPr lang="es-AR" sz="900">
                          <a:effectLst/>
                        </a:rPr>
                        <a:t> </a:t>
                      </a:r>
                      <a:endParaRPr lang="es-AR" sz="900">
                        <a:effectLst/>
                        <a:latin typeface="Calibri"/>
                        <a:ea typeface="Calibri"/>
                        <a:cs typeface="Times New Roman"/>
                      </a:endParaRPr>
                    </a:p>
                  </a:txBody>
                  <a:tcPr marL="53215" marR="53215"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s-ES" sz="900" dirty="0">
                          <a:effectLst/>
                        </a:rPr>
                        <a:t> </a:t>
                      </a:r>
                      <a:endParaRPr lang="es-AR" sz="900" dirty="0">
                        <a:solidFill>
                          <a:srgbClr val="000000"/>
                        </a:solidFill>
                        <a:effectLst/>
                        <a:latin typeface="Courier New"/>
                        <a:ea typeface="Batang"/>
                      </a:endParaRPr>
                    </a:p>
                  </a:txBody>
                  <a:tcPr marL="53215" marR="53215" marT="0" marB="0">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159250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961" y="838444"/>
            <a:ext cx="6899358" cy="3922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726565" y="4783633"/>
            <a:ext cx="7730048"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eaLnBrk="1" hangingPunct="1">
              <a:spcBef>
                <a:spcPts val="600"/>
              </a:spcBef>
              <a:buFontTx/>
              <a:buNone/>
            </a:pPr>
            <a:r>
              <a:rPr lang="es-ES" altLang="es-AR" sz="2800" dirty="0" smtClean="0">
                <a:latin typeface="+mn-lt"/>
              </a:rPr>
              <a:t>Las clases asociadas </a:t>
            </a:r>
            <a:r>
              <a:rPr lang="es-ES" altLang="es-AR" sz="2800" b="1" dirty="0" err="1" smtClean="0">
                <a:latin typeface="Courier" pitchFamily="49" charset="0"/>
              </a:rPr>
              <a:t>CuentaBancaria</a:t>
            </a:r>
            <a:r>
              <a:rPr lang="es-ES" altLang="es-AR" sz="2800" dirty="0" smtClean="0">
                <a:latin typeface="+mn-lt"/>
              </a:rPr>
              <a:t> y la GUI se diseñan e implementan en forma independiente. </a:t>
            </a:r>
          </a:p>
          <a:p>
            <a:pPr eaLnBrk="1" hangingPunct="1">
              <a:spcBef>
                <a:spcPts val="600"/>
              </a:spcBef>
              <a:buFontTx/>
              <a:buNone/>
            </a:pPr>
            <a:r>
              <a:rPr lang="es-ES" altLang="es-AR" sz="2800" dirty="0" smtClean="0">
                <a:latin typeface="+mn-lt"/>
              </a:rPr>
              <a:t>Cada una encapsula sus atributos, de modo que puede ser modificada sin afectar a la otra. </a:t>
            </a:r>
            <a:endParaRPr lang="es-AR" altLang="es-AR" sz="2800" dirty="0">
              <a:latin typeface="+mn-lt"/>
            </a:endParaRPr>
          </a:p>
        </p:txBody>
      </p:sp>
    </p:spTree>
    <p:extLst>
      <p:ext uri="{BB962C8B-B14F-4D97-AF65-F5344CB8AC3E}">
        <p14:creationId xmlns:p14="http://schemas.microsoft.com/office/powerpoint/2010/main" val="346916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2" y="1124744"/>
            <a:ext cx="8591554" cy="2246769"/>
          </a:xfrm>
          <a:prstGeom prst="rect">
            <a:avLst/>
          </a:prstGeom>
          <a:solidFill>
            <a:schemeClr val="bg2">
              <a:lumMod val="40000"/>
              <a:lumOff val="60000"/>
            </a:schemeClr>
          </a:solidFill>
        </p:spPr>
        <p:txBody>
          <a:bodyPr wrap="square" rtlCol="0">
            <a:spAutoFit/>
          </a:bodyPr>
          <a:lstStyle/>
          <a:p>
            <a:r>
              <a:rPr lang="es-AR" sz="2000" b="1" dirty="0" err="1">
                <a:latin typeface="Courier New" panose="02070309020205020404" pitchFamily="49" charset="0"/>
                <a:cs typeface="Courier New" panose="02070309020205020404" pitchFamily="49" charset="0"/>
              </a:rPr>
              <a:t>class</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TestCuentaBancaria</a:t>
            </a:r>
            <a:r>
              <a:rPr lang="es-AR" sz="2000" b="1" dirty="0">
                <a:latin typeface="Courier New" panose="02070309020205020404" pitchFamily="49" charset="0"/>
                <a:cs typeface="Courier New" panose="02070309020205020404" pitchFamily="49" charset="0"/>
              </a:rPr>
              <a:t> {</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public</a:t>
            </a:r>
            <a:r>
              <a:rPr lang="es-AR" sz="2000" b="1" dirty="0" smtClean="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static</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void</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main</a:t>
            </a:r>
            <a:r>
              <a:rPr lang="es-AR" sz="2000" b="1" dirty="0">
                <a:latin typeface="Courier New" panose="02070309020205020404" pitchFamily="49" charset="0"/>
                <a:cs typeface="Courier New" panose="02070309020205020404" pitchFamily="49" charset="0"/>
              </a:rPr>
              <a:t>(</a:t>
            </a:r>
            <a:r>
              <a:rPr lang="es-AR" sz="2000" b="1" dirty="0" err="1">
                <a:latin typeface="Courier New" panose="02070309020205020404" pitchFamily="49" charset="0"/>
                <a:cs typeface="Courier New" panose="02070309020205020404" pitchFamily="49" charset="0"/>
              </a:rPr>
              <a:t>String</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args</a:t>
            </a:r>
            <a:r>
              <a:rPr lang="es-AR" sz="2000" b="1" dirty="0">
                <a:latin typeface="Courier New" panose="02070309020205020404" pitchFamily="49" charset="0"/>
                <a:cs typeface="Courier New" panose="02070309020205020404" pitchFamily="49" charset="0"/>
              </a:rPr>
              <a:t>) {</a:t>
            </a:r>
          </a:p>
          <a:p>
            <a:r>
              <a:rPr lang="es-AR" sz="2000" b="1" dirty="0">
                <a:latin typeface="Courier New" panose="02070309020205020404" pitchFamily="49" charset="0"/>
                <a:cs typeface="Courier New" panose="02070309020205020404" pitchFamily="49" charset="0"/>
              </a:rPr>
              <a:t>	    </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CuentaBancaria</a:t>
            </a:r>
            <a:r>
              <a:rPr lang="es-AR" sz="2000" b="1" dirty="0">
                <a:latin typeface="Courier New" panose="02070309020205020404" pitchFamily="49" charset="0"/>
                <a:cs typeface="Courier New" panose="02070309020205020404" pitchFamily="49" charset="0"/>
              </a:rPr>
              <a:t> c = new </a:t>
            </a:r>
            <a:r>
              <a:rPr lang="es-AR" sz="2000" b="1" dirty="0" err="1">
                <a:latin typeface="Courier New" panose="02070309020205020404" pitchFamily="49" charset="0"/>
                <a:cs typeface="Courier New" panose="02070309020205020404" pitchFamily="49" charset="0"/>
              </a:rPr>
              <a:t>CuentaBancaria</a:t>
            </a:r>
            <a:r>
              <a:rPr lang="es-AR" sz="2000" b="1" dirty="0">
                <a:latin typeface="Courier New" panose="02070309020205020404" pitchFamily="49" charset="0"/>
                <a:cs typeface="Courier New" panose="02070309020205020404" pitchFamily="49" charset="0"/>
              </a:rPr>
              <a:t> (112);</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GUI_Cajero</a:t>
            </a:r>
            <a:r>
              <a:rPr lang="es-AR" sz="2000" b="1" dirty="0" smtClean="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unaCuenta</a:t>
            </a:r>
            <a:r>
              <a:rPr lang="es-AR" sz="2000" b="1" dirty="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GUI_Cajero</a:t>
            </a:r>
            <a:r>
              <a:rPr lang="es-AR" sz="2000" b="1" dirty="0" smtClean="0">
                <a:latin typeface="Courier New" panose="02070309020205020404" pitchFamily="49" charset="0"/>
                <a:cs typeface="Courier New" panose="02070309020205020404" pitchFamily="49" charset="0"/>
              </a:rPr>
              <a:t>(c</a:t>
            </a:r>
            <a:r>
              <a:rPr lang="es-AR" sz="2000" b="1" dirty="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endParaRPr lang="es-AR" sz="2000" b="1" dirty="0">
              <a:latin typeface="Courier New" panose="02070309020205020404" pitchFamily="49" charset="0"/>
              <a:cs typeface="Courier New" panose="02070309020205020404" pitchFamily="49" charset="0"/>
            </a:endParaRPr>
          </a:p>
          <a:p>
            <a:r>
              <a:rPr lang="es-AR" sz="2000" b="1" dirty="0">
                <a:latin typeface="Courier New" panose="02070309020205020404" pitchFamily="49" charset="0"/>
                <a:cs typeface="Courier New" panose="02070309020205020404" pitchFamily="49" charset="0"/>
              </a:rPr>
              <a:t>}</a:t>
            </a:r>
            <a:endParaRPr lang="es-AR" sz="2000" b="1" dirty="0" smtClean="0">
              <a:latin typeface="Courier New" panose="02070309020205020404" pitchFamily="49" charset="0"/>
              <a:cs typeface="Courier New" panose="02070309020205020404" pitchFamily="49" charset="0"/>
            </a:endParaRP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1974522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3" y="1124744"/>
            <a:ext cx="8208912" cy="4370427"/>
          </a:xfrm>
          <a:prstGeom prst="rect">
            <a:avLst/>
          </a:prstGeom>
          <a:solidFill>
            <a:schemeClr val="bg2">
              <a:lumMod val="40000"/>
              <a:lumOff val="60000"/>
            </a:schemeClr>
          </a:solidFill>
        </p:spPr>
        <p:txBody>
          <a:bodyPr wrap="square" rtlCol="0">
            <a:spAutoFit/>
          </a:bodyPr>
          <a:lstStyle/>
          <a:p>
            <a:r>
              <a:rPr lang="es-AR" sz="2000" b="1" dirty="0" err="1" smtClean="0">
                <a:latin typeface="Courier New" panose="02070309020205020404" pitchFamily="49" charset="0"/>
                <a:cs typeface="Courier New" panose="02070309020205020404" pitchFamily="49" charset="0"/>
              </a:rPr>
              <a:t>import</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java.awt</a:t>
            </a:r>
            <a:r>
              <a:rPr lang="es-AR" sz="2000" b="1" dirty="0" smtClean="0">
                <a:latin typeface="Courier New" panose="02070309020205020404" pitchFamily="49" charset="0"/>
                <a:cs typeface="Courier New" panose="02070309020205020404" pitchFamily="49" charset="0"/>
              </a:rPr>
              <a:t>.*;</a:t>
            </a:r>
          </a:p>
          <a:p>
            <a:r>
              <a:rPr lang="es-AR" sz="2000" b="1" dirty="0" err="1" smtClean="0">
                <a:latin typeface="Courier New" panose="02070309020205020404" pitchFamily="49" charset="0"/>
                <a:cs typeface="Courier New" panose="02070309020205020404" pitchFamily="49" charset="0"/>
              </a:rPr>
              <a:t>import</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javax.swing.border</a:t>
            </a:r>
            <a:r>
              <a:rPr lang="es-AR" sz="2000" b="1" dirty="0" smtClean="0">
                <a:latin typeface="Courier New" panose="02070309020205020404" pitchFamily="49" charset="0"/>
                <a:cs typeface="Courier New" panose="02070309020205020404" pitchFamily="49" charset="0"/>
              </a:rPr>
              <a:t>.*;</a:t>
            </a:r>
          </a:p>
          <a:p>
            <a:r>
              <a:rPr lang="es-AR" sz="2000" b="1" dirty="0" err="1" smtClean="0">
                <a:latin typeface="Courier New" panose="02070309020205020404" pitchFamily="49" charset="0"/>
                <a:cs typeface="Courier New" panose="02070309020205020404" pitchFamily="49" charset="0"/>
              </a:rPr>
              <a:t>import</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javax.swing</a:t>
            </a:r>
            <a:r>
              <a:rPr lang="es-AR" sz="2000" b="1" dirty="0" smtClean="0">
                <a:latin typeface="Courier New" panose="02070309020205020404" pitchFamily="49" charset="0"/>
                <a:cs typeface="Courier New" panose="02070309020205020404" pitchFamily="49" charset="0"/>
              </a:rPr>
              <a:t>.*;</a:t>
            </a:r>
          </a:p>
          <a:p>
            <a:r>
              <a:rPr lang="es-AR" sz="2000" b="1" dirty="0" err="1" smtClean="0">
                <a:latin typeface="Courier New" panose="02070309020205020404" pitchFamily="49" charset="0"/>
                <a:cs typeface="Courier New" panose="02070309020205020404" pitchFamily="49" charset="0"/>
              </a:rPr>
              <a:t>class</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BotonCuentaBancaria</a:t>
            </a: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FF0000"/>
                </a:solidFill>
                <a:latin typeface="Courier New" panose="02070309020205020404" pitchFamily="49" charset="0"/>
                <a:cs typeface="Courier New" panose="02070309020205020404" pitchFamily="49" charset="0"/>
              </a:rPr>
              <a:t>extends</a:t>
            </a:r>
            <a:r>
              <a:rPr lang="es-AR" sz="2000" b="1" dirty="0" smtClean="0">
                <a:solidFill>
                  <a:srgbClr val="FF0000"/>
                </a:solidFill>
                <a:latin typeface="Courier New" panose="02070309020205020404" pitchFamily="49" charset="0"/>
                <a:cs typeface="Courier New" panose="02070309020205020404" pitchFamily="49" charset="0"/>
              </a:rPr>
              <a:t> </a:t>
            </a:r>
            <a:r>
              <a:rPr lang="es-AR" sz="2000" b="1" dirty="0" err="1" smtClean="0">
                <a:solidFill>
                  <a:srgbClr val="FF0000"/>
                </a:solidFill>
                <a:latin typeface="Courier New" panose="02070309020205020404" pitchFamily="49" charset="0"/>
                <a:cs typeface="Courier New" panose="02070309020205020404" pitchFamily="49" charset="0"/>
              </a:rPr>
              <a:t>JButton</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public</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BotonCuentaBancaria</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String</a:t>
            </a:r>
            <a:r>
              <a:rPr lang="es-AR" sz="2000" b="1" dirty="0" smtClean="0">
                <a:latin typeface="Courier New" panose="02070309020205020404" pitchFamily="49" charset="0"/>
                <a:cs typeface="Courier New" panose="02070309020205020404" pitchFamily="49" charset="0"/>
              </a:rPr>
              <a:t> b){</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setText</a:t>
            </a:r>
            <a:r>
              <a:rPr lang="es-AR" sz="2000" b="1" dirty="0" smtClean="0">
                <a:latin typeface="Courier New" panose="02070309020205020404" pitchFamily="49" charset="0"/>
                <a:cs typeface="Courier New" panose="02070309020205020404" pitchFamily="49" charset="0"/>
              </a:rPr>
              <a:t>(b);</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setPreferredSize</a:t>
            </a:r>
            <a:r>
              <a:rPr lang="es-AR" sz="2000" b="1" dirty="0" smtClean="0">
                <a:latin typeface="Courier New" panose="02070309020205020404" pitchFamily="49" charset="0"/>
                <a:cs typeface="Courier New" panose="02070309020205020404" pitchFamily="49" charset="0"/>
              </a:rPr>
              <a:t>(new </a:t>
            </a:r>
            <a:r>
              <a:rPr lang="es-AR" sz="2000" b="1" dirty="0" err="1" smtClean="0">
                <a:latin typeface="Courier New" panose="02070309020205020404" pitchFamily="49" charset="0"/>
                <a:cs typeface="Courier New" panose="02070309020205020404" pitchFamily="49" charset="0"/>
              </a:rPr>
              <a:t>Dimension</a:t>
            </a:r>
            <a:r>
              <a:rPr lang="es-AR" sz="2000" b="1" dirty="0" smtClean="0">
                <a:latin typeface="Courier New" panose="02070309020205020404" pitchFamily="49" charset="0"/>
                <a:cs typeface="Courier New" panose="02070309020205020404" pitchFamily="49" charset="0"/>
              </a:rPr>
              <a:t>(124, 50));</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setSize</a:t>
            </a:r>
            <a:r>
              <a:rPr lang="es-AR" sz="2000" b="1" dirty="0" smtClean="0">
                <a:latin typeface="Courier New" panose="02070309020205020404" pitchFamily="49" charset="0"/>
                <a:cs typeface="Courier New" panose="02070309020205020404" pitchFamily="49" charset="0"/>
              </a:rPr>
              <a:t>(150, 50);</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setBorder</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BorderFactory.createCompoundBorder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new </a:t>
            </a:r>
            <a:r>
              <a:rPr lang="es-AR" sz="2000" b="1" dirty="0" err="1" smtClean="0">
                <a:latin typeface="Courier New" panose="02070309020205020404" pitchFamily="49" charset="0"/>
                <a:cs typeface="Courier New" panose="02070309020205020404" pitchFamily="49" charset="0"/>
              </a:rPr>
              <a:t>LineBorder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new </a:t>
            </a:r>
            <a:r>
              <a:rPr lang="es-AR" sz="2000" b="1" dirty="0" err="1" smtClean="0">
                <a:latin typeface="Courier New" panose="02070309020205020404" pitchFamily="49" charset="0"/>
                <a:cs typeface="Courier New" panose="02070309020205020404" pitchFamily="49" charset="0"/>
              </a:rPr>
              <a:t>java.awt.Color</a:t>
            </a:r>
            <a:r>
              <a:rPr lang="es-AR" sz="2000" b="1" dirty="0" smtClean="0">
                <a:latin typeface="Courier New" panose="02070309020205020404" pitchFamily="49" charset="0"/>
                <a:cs typeface="Courier New" panose="02070309020205020404" pitchFamily="49" charset="0"/>
              </a:rPr>
              <a:t>(0,0,0),1,false),</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null</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a:t>
            </a:r>
          </a:p>
          <a:p>
            <a:r>
              <a:rPr lang="es-AR" dirty="0" smtClean="0"/>
              <a:t>}</a:t>
            </a:r>
            <a:endParaRPr lang="es-AR" dirty="0"/>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
        <p:nvSpPr>
          <p:cNvPr id="4" name="Rectangle 2"/>
          <p:cNvSpPr>
            <a:spLocks noChangeArrowheads="1"/>
          </p:cNvSpPr>
          <p:nvPr/>
        </p:nvSpPr>
        <p:spPr bwMode="auto">
          <a:xfrm>
            <a:off x="447933" y="5504673"/>
            <a:ext cx="8205921" cy="1384995"/>
          </a:xfrm>
          <a:prstGeom prst="rect">
            <a:avLst/>
          </a:prstGeom>
          <a:solidFill>
            <a:schemeClr val="bg2">
              <a:lumMod val="20000"/>
              <a:lumOff val="80000"/>
            </a:schemeClr>
          </a:solidFill>
          <a:ln>
            <a:noFill/>
          </a:ln>
          <a:extLst/>
        </p:spPr>
        <p:txBody>
          <a:bodyPr wrap="square">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eaLnBrk="1" hangingPunct="1">
              <a:spcBef>
                <a:spcPts val="600"/>
              </a:spcBef>
            </a:pPr>
            <a:r>
              <a:rPr lang="es-ES" altLang="es-AR" sz="2800" dirty="0" smtClean="0">
                <a:latin typeface="+mn-lt"/>
              </a:rPr>
              <a:t>La clase </a:t>
            </a:r>
            <a:r>
              <a:rPr lang="es-ES" altLang="es-AR" sz="2800" b="1" dirty="0" err="1" smtClean="0">
                <a:latin typeface="Courier" pitchFamily="49" charset="0"/>
              </a:rPr>
              <a:t>BotonCuentaBancaria</a:t>
            </a:r>
            <a:r>
              <a:rPr lang="es-ES" altLang="es-AR" sz="2800" b="1" dirty="0">
                <a:latin typeface="Courier" pitchFamily="49" charset="0"/>
              </a:rPr>
              <a:t> </a:t>
            </a:r>
            <a:r>
              <a:rPr lang="es-ES" altLang="es-AR" sz="2800" dirty="0">
                <a:latin typeface="+mn-lt"/>
              </a:rPr>
              <a:t>especializa a la clase </a:t>
            </a:r>
            <a:r>
              <a:rPr lang="es-ES" altLang="es-AR" sz="2800" b="1" dirty="0" err="1" smtClean="0">
                <a:latin typeface="Courier" pitchFamily="49" charset="0"/>
              </a:rPr>
              <a:t>JButton</a:t>
            </a:r>
            <a:r>
              <a:rPr lang="es-ES" altLang="es-AR" sz="2800" dirty="0">
                <a:latin typeface="+mn-lt"/>
              </a:rPr>
              <a:t>, estableciendo valores específicos para los atributos. </a:t>
            </a:r>
            <a:endParaRPr lang="es-AR" altLang="es-AR" sz="2800" dirty="0">
              <a:latin typeface="+mn-lt"/>
            </a:endParaRPr>
          </a:p>
        </p:txBody>
      </p:sp>
    </p:spTree>
    <p:extLst>
      <p:ext uri="{BB962C8B-B14F-4D97-AF65-F5344CB8AC3E}">
        <p14:creationId xmlns:p14="http://schemas.microsoft.com/office/powerpoint/2010/main" val="391688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3" y="1124744"/>
            <a:ext cx="8208912" cy="4093428"/>
          </a:xfrm>
          <a:prstGeom prst="rect">
            <a:avLst/>
          </a:prstGeom>
          <a:solidFill>
            <a:schemeClr val="bg2">
              <a:lumMod val="40000"/>
              <a:lumOff val="60000"/>
            </a:schemeClr>
          </a:solidFill>
        </p:spPr>
        <p:txBody>
          <a:bodyPr wrap="square" rtlCol="0">
            <a:spAutoFit/>
          </a:bodyPr>
          <a:lstStyle/>
          <a:p>
            <a:r>
              <a:rPr lang="es-AR" sz="2000" b="1" dirty="0" err="1" smtClean="0">
                <a:latin typeface="Courier New" panose="02070309020205020404" pitchFamily="49" charset="0"/>
                <a:cs typeface="Courier New" panose="02070309020205020404" pitchFamily="49" charset="0"/>
              </a:rPr>
              <a:t>import</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java.awt</a:t>
            </a:r>
            <a:r>
              <a:rPr lang="es-AR" sz="2000" b="1" dirty="0" smtClean="0">
                <a:latin typeface="Courier New" panose="02070309020205020404" pitchFamily="49" charset="0"/>
                <a:cs typeface="Courier New" panose="02070309020205020404" pitchFamily="49" charset="0"/>
              </a:rPr>
              <a:t>.*;</a:t>
            </a:r>
          </a:p>
          <a:p>
            <a:r>
              <a:rPr lang="es-AR" sz="2000" b="1" dirty="0" err="1" smtClean="0">
                <a:latin typeface="Courier New" panose="02070309020205020404" pitchFamily="49" charset="0"/>
                <a:cs typeface="Courier New" panose="02070309020205020404" pitchFamily="49" charset="0"/>
              </a:rPr>
              <a:t>import</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java.awt.event</a:t>
            </a:r>
            <a:r>
              <a:rPr lang="es-AR" sz="2000" b="1" dirty="0" smtClean="0">
                <a:latin typeface="Courier New" panose="02070309020205020404" pitchFamily="49" charset="0"/>
                <a:cs typeface="Courier New" panose="02070309020205020404" pitchFamily="49" charset="0"/>
              </a:rPr>
              <a:t>.*;</a:t>
            </a:r>
          </a:p>
          <a:p>
            <a:r>
              <a:rPr lang="es-AR" sz="2000" b="1" dirty="0" err="1" smtClean="0">
                <a:latin typeface="Courier New" panose="02070309020205020404" pitchFamily="49" charset="0"/>
                <a:cs typeface="Courier New" panose="02070309020205020404" pitchFamily="49" charset="0"/>
              </a:rPr>
              <a:t>import</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javax.swing.border</a:t>
            </a:r>
            <a:r>
              <a:rPr lang="es-AR" sz="2000" b="1" dirty="0" smtClean="0">
                <a:latin typeface="Courier New" panose="02070309020205020404" pitchFamily="49" charset="0"/>
                <a:cs typeface="Courier New" panose="02070309020205020404" pitchFamily="49" charset="0"/>
              </a:rPr>
              <a:t>.*;</a:t>
            </a:r>
          </a:p>
          <a:p>
            <a:r>
              <a:rPr lang="es-AR" sz="2000" b="1" dirty="0" err="1" smtClean="0">
                <a:latin typeface="Courier New" panose="02070309020205020404" pitchFamily="49" charset="0"/>
                <a:cs typeface="Courier New" panose="02070309020205020404" pitchFamily="49" charset="0"/>
              </a:rPr>
              <a:t>import</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javax.swing</a:t>
            </a:r>
            <a:r>
              <a:rPr lang="es-AR" sz="2000" b="1" dirty="0" smtClean="0">
                <a:latin typeface="Courier New" panose="02070309020205020404" pitchFamily="49" charset="0"/>
                <a:cs typeface="Courier New" panose="02070309020205020404" pitchFamily="49" charset="0"/>
              </a:rPr>
              <a:t>.*;</a:t>
            </a:r>
          </a:p>
          <a:p>
            <a:r>
              <a:rPr lang="es-AR" sz="2000" b="1" dirty="0" err="1" smtClean="0">
                <a:latin typeface="Courier New" panose="02070309020205020404" pitchFamily="49" charset="0"/>
                <a:cs typeface="Courier New" panose="02070309020205020404" pitchFamily="49" charset="0"/>
              </a:rPr>
              <a:t>public</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class</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GUI_Cajero</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extends</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JFrame</a:t>
            </a:r>
            <a:r>
              <a:rPr lang="es-AR" sz="2000" b="1" dirty="0" smtClean="0">
                <a:latin typeface="Courier New" panose="02070309020205020404" pitchFamily="49" charset="0"/>
                <a:cs typeface="Courier New" panose="02070309020205020404" pitchFamily="49" charset="0"/>
              </a:rPr>
              <a:t> {</a:t>
            </a:r>
          </a:p>
          <a:p>
            <a:r>
              <a:rPr lang="es-AR" sz="2000" b="1" dirty="0" smtClean="0">
                <a:latin typeface="Courier New" panose="02070309020205020404" pitchFamily="49" charset="0"/>
                <a:cs typeface="Courier New" panose="02070309020205020404" pitchFamily="49" charset="0"/>
              </a:rPr>
              <a:t>//Atributo de la aplicación</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private</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CuentaBancaria</a:t>
            </a:r>
            <a:r>
              <a:rPr lang="es-AR" sz="2000" b="1" dirty="0" smtClean="0">
                <a:latin typeface="Courier New" panose="02070309020205020404" pitchFamily="49" charset="0"/>
                <a:cs typeface="Courier New" panose="02070309020205020404" pitchFamily="49" charset="0"/>
              </a:rPr>
              <a:t> cuenta;</a:t>
            </a:r>
          </a:p>
          <a:p>
            <a:r>
              <a:rPr lang="es-AR" sz="2000" b="1" dirty="0" smtClean="0">
                <a:latin typeface="Courier New" panose="02070309020205020404" pitchFamily="49" charset="0"/>
                <a:cs typeface="Courier New" panose="02070309020205020404" pitchFamily="49" charset="0"/>
              </a:rPr>
              <a:t>//Atributos de la GUI</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private</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Container</a:t>
            </a:r>
            <a:r>
              <a:rPr lang="es-AR" sz="2000" b="1" dirty="0" smtClean="0">
                <a:latin typeface="Courier New" panose="02070309020205020404" pitchFamily="49" charset="0"/>
                <a:cs typeface="Courier New" panose="02070309020205020404" pitchFamily="49" charset="0"/>
              </a:rPr>
              <a:t> contenedor;</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private</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JPanel</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panelAcciones</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panelSaldo</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private</a:t>
            </a: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FF0000"/>
                </a:solidFill>
                <a:latin typeface="Courier New" panose="02070309020205020404" pitchFamily="49" charset="0"/>
                <a:cs typeface="Courier New" panose="02070309020205020404" pitchFamily="49" charset="0"/>
              </a:rPr>
              <a:t>BotonCuentaBancaria</a:t>
            </a:r>
            <a:r>
              <a:rPr lang="es-AR" sz="2000" b="1" dirty="0" smtClean="0">
                <a:solidFill>
                  <a:srgbClr val="FF0000"/>
                </a:solidFill>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bConsultar</a:t>
            </a:r>
            <a:r>
              <a:rPr lang="es-AR" sz="2000" b="1" dirty="0" smtClean="0">
                <a:latin typeface="Courier New" panose="02070309020205020404" pitchFamily="49" charset="0"/>
                <a:cs typeface="Courier New" panose="02070309020205020404" pitchFamily="49" charset="0"/>
              </a:rPr>
              <a:t>,</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bExtraer</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bDepositar</a:t>
            </a:r>
            <a:r>
              <a:rPr lang="es-AR" sz="2000" b="1" dirty="0" smtClean="0">
                <a:latin typeface="Courier New" panose="02070309020205020404" pitchFamily="49" charset="0"/>
                <a:cs typeface="Courier New" panose="02070309020205020404" pitchFamily="49" charset="0"/>
              </a:rPr>
              <a:t>;</a:t>
            </a:r>
          </a:p>
          <a:p>
            <a:endParaRPr lang="es-AR" sz="2000" b="1" dirty="0" smtClean="0">
              <a:latin typeface="Courier New" panose="02070309020205020404" pitchFamily="49" charset="0"/>
              <a:cs typeface="Courier New" panose="02070309020205020404" pitchFamily="49" charset="0"/>
            </a:endParaRP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231176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3" y="1124744"/>
            <a:ext cx="8208912" cy="4708981"/>
          </a:xfrm>
          <a:prstGeom prst="rect">
            <a:avLst/>
          </a:prstGeom>
          <a:solidFill>
            <a:schemeClr val="bg2">
              <a:lumMod val="40000"/>
              <a:lumOff val="60000"/>
            </a:schemeClr>
          </a:solidFill>
        </p:spPr>
        <p:txBody>
          <a:bodyPr wrap="square" rtlCol="0">
            <a:spAutoFit/>
          </a:bodyPr>
          <a:lstStyle/>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public</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GUI_Cajero</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CuentaBancaria</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cb</a:t>
            </a:r>
            <a:r>
              <a:rPr lang="es-AR" sz="2000" b="1" dirty="0" smtClean="0">
                <a:latin typeface="Courier New" panose="02070309020205020404" pitchFamily="49" charset="0"/>
                <a:cs typeface="Courier New" panose="02070309020205020404" pitchFamily="49" charset="0"/>
              </a:rPr>
              <a:t>) {     </a:t>
            </a:r>
          </a:p>
          <a:p>
            <a:r>
              <a:rPr lang="es-AR" sz="2000" b="1" dirty="0" smtClean="0">
                <a:latin typeface="Courier New" panose="02070309020205020404" pitchFamily="49" charset="0"/>
                <a:cs typeface="Courier New" panose="02070309020205020404" pitchFamily="49" charset="0"/>
              </a:rPr>
              <a:t>  cuenta = </a:t>
            </a:r>
            <a:r>
              <a:rPr lang="es-AR" sz="2000" b="1" dirty="0" err="1" smtClean="0">
                <a:latin typeface="Courier New" panose="02070309020205020404" pitchFamily="49" charset="0"/>
                <a:cs typeface="Courier New" panose="02070309020205020404" pitchFamily="49" charset="0"/>
              </a:rPr>
              <a:t>cb</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contenedor = </a:t>
            </a:r>
            <a:r>
              <a:rPr lang="es-AR" sz="2000" b="1" dirty="0" err="1" smtClean="0">
                <a:latin typeface="Courier New" panose="02070309020205020404" pitchFamily="49" charset="0"/>
                <a:cs typeface="Courier New" panose="02070309020205020404" pitchFamily="49" charset="0"/>
              </a:rPr>
              <a:t>getContentPane</a:t>
            </a:r>
            <a:r>
              <a:rPr lang="es-AR" sz="2000" b="1" dirty="0" smtClean="0">
                <a:latin typeface="Courier New" panose="02070309020205020404" pitchFamily="49" charset="0"/>
                <a:cs typeface="Courier New" panose="02070309020205020404" pitchFamily="49" charset="0"/>
              </a:rPr>
              <a:t>();</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setSize</a:t>
            </a:r>
            <a:r>
              <a:rPr lang="es-AR" sz="2000" b="1" dirty="0" smtClean="0">
                <a:latin typeface="Courier New" panose="02070309020205020404" pitchFamily="49" charset="0"/>
                <a:cs typeface="Courier New" panose="02070309020205020404" pitchFamily="49" charset="0"/>
              </a:rPr>
              <a:t>(210</a:t>
            </a:r>
            <a:r>
              <a:rPr lang="es-AR" sz="2000" b="1" dirty="0">
                <a:latin typeface="Courier New" panose="02070309020205020404" pitchFamily="49" charset="0"/>
                <a:cs typeface="Courier New" panose="02070309020205020404" pitchFamily="49" charset="0"/>
              </a:rPr>
              <a:t>, 240);</a:t>
            </a:r>
          </a:p>
          <a:p>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setDefaultCloseOperation</a:t>
            </a:r>
            <a:r>
              <a:rPr lang="es-AR" sz="2000" b="1" dirty="0">
                <a:latin typeface="Courier New" panose="02070309020205020404" pitchFamily="49" charset="0"/>
                <a:cs typeface="Courier New" panose="02070309020205020404" pitchFamily="49" charset="0"/>
              </a:rPr>
              <a:t>(EXIT_ON_CLOSE</a:t>
            </a:r>
            <a:r>
              <a:rPr lang="es-AR" sz="2000" b="1" dirty="0" smtClean="0">
                <a:latin typeface="Courier New" panose="02070309020205020404" pitchFamily="49" charset="0"/>
                <a:cs typeface="Courier New" panose="02070309020205020404" pitchFamily="49" charset="0"/>
              </a:rPr>
              <a:t>);</a:t>
            </a:r>
          </a:p>
          <a:p>
            <a:endParaRPr lang="es-AR" sz="2000" b="1" dirty="0" smtClean="0">
              <a:latin typeface="Courier New" panose="02070309020205020404" pitchFamily="49" charset="0"/>
              <a:cs typeface="Courier New" panose="02070309020205020404" pitchFamily="49" charset="0"/>
            </a:endParaRPr>
          </a:p>
          <a:p>
            <a:r>
              <a:rPr lang="es-AR" sz="2000" b="1" dirty="0" smtClean="0">
                <a:latin typeface="Courier New" panose="02070309020205020404" pitchFamily="49" charset="0"/>
                <a:cs typeface="Courier New" panose="02070309020205020404" pitchFamily="49" charset="0"/>
              </a:rPr>
              <a:t>//Crea los objetos gráficos	</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panelAcciones</a:t>
            </a:r>
            <a:r>
              <a:rPr lang="es-AR" sz="2000" b="1" dirty="0" smtClean="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JPanel</a:t>
            </a:r>
            <a:r>
              <a:rPr lang="es-AR" sz="2000" b="1" dirty="0" smtClean="0">
                <a:latin typeface="Courier New" panose="02070309020205020404" pitchFamily="49" charset="0"/>
                <a:cs typeface="Courier New" panose="02070309020205020404" pitchFamily="49" charset="0"/>
              </a:rPr>
              <a:t>();	  </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panelSaldo</a:t>
            </a:r>
            <a:r>
              <a:rPr lang="es-AR" sz="2000" b="1" dirty="0" smtClean="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JPanel</a:t>
            </a:r>
            <a:r>
              <a:rPr lang="es-AR" sz="2000" b="1" dirty="0" smtClean="0">
                <a:latin typeface="Courier New" panose="02070309020205020404" pitchFamily="49" charset="0"/>
                <a:cs typeface="Courier New" panose="02070309020205020404" pitchFamily="49" charset="0"/>
              </a:rPr>
              <a:t>();    </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bDepositar</a:t>
            </a:r>
            <a:r>
              <a:rPr lang="es-AR" sz="2000" b="1" dirty="0" smtClean="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BotonCuentaBancaria</a:t>
            </a:r>
            <a:r>
              <a:rPr lang="es-AR" sz="2000" b="1" dirty="0" smtClean="0">
                <a:latin typeface="Courier New" panose="02070309020205020404" pitchFamily="49" charset="0"/>
                <a:cs typeface="Courier New" panose="02070309020205020404" pitchFamily="49" charset="0"/>
              </a:rPr>
              <a:t>("Depositar"); </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bExtraer</a:t>
            </a:r>
            <a:r>
              <a:rPr lang="es-AR" sz="2000" b="1" dirty="0" smtClean="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BotonCuentaBancaria</a:t>
            </a:r>
            <a:r>
              <a:rPr lang="es-AR" sz="2000" b="1" dirty="0" smtClean="0">
                <a:latin typeface="Courier New" panose="02070309020205020404" pitchFamily="49" charset="0"/>
                <a:cs typeface="Courier New" panose="02070309020205020404" pitchFamily="49" charset="0"/>
              </a:rPr>
              <a:t>("Extraer");</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bConsultar</a:t>
            </a:r>
            <a:r>
              <a:rPr lang="es-AR" sz="2000" b="1" dirty="0" smtClean="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BotonCuentaBancaria</a:t>
            </a:r>
            <a:r>
              <a:rPr lang="es-AR" sz="2000" b="1" dirty="0" smtClean="0">
                <a:latin typeface="Courier New" panose="02070309020205020404" pitchFamily="49" charset="0"/>
                <a:cs typeface="Courier New" panose="02070309020205020404" pitchFamily="49" charset="0"/>
              </a:rPr>
              <a:t>("Consultar");</a:t>
            </a:r>
          </a:p>
          <a:p>
            <a:endParaRPr lang="es-AR" sz="2000" b="1" dirty="0" smtClean="0">
              <a:latin typeface="Courier New" panose="02070309020205020404" pitchFamily="49" charset="0"/>
              <a:cs typeface="Courier New" panose="02070309020205020404" pitchFamily="49" charset="0"/>
            </a:endParaRP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armarGUI</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a:t>
            </a: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420262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3" y="1124744"/>
            <a:ext cx="8208912" cy="5632311"/>
          </a:xfrm>
          <a:prstGeom prst="rect">
            <a:avLst/>
          </a:prstGeom>
          <a:solidFill>
            <a:schemeClr val="bg2">
              <a:lumMod val="40000"/>
              <a:lumOff val="60000"/>
            </a:schemeClr>
          </a:solidFill>
        </p:spPr>
        <p:txBody>
          <a:bodyPr wrap="square" rtlCol="0">
            <a:spAutoFit/>
          </a:bodyPr>
          <a:lstStyle/>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private</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void</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armarGUI</a:t>
            </a:r>
            <a:r>
              <a:rPr lang="es-AR" sz="2000" b="1" dirty="0" smtClean="0">
                <a:latin typeface="Courier New" panose="02070309020205020404" pitchFamily="49" charset="0"/>
                <a:cs typeface="Courier New" panose="02070309020205020404" pitchFamily="49" charset="0"/>
              </a:rPr>
              <a:t>() {     </a:t>
            </a:r>
          </a:p>
          <a:p>
            <a:r>
              <a:rPr lang="es-AR" sz="2000" b="1" dirty="0" smtClean="0">
                <a:latin typeface="Courier New" panose="02070309020205020404" pitchFamily="49" charset="0"/>
                <a:cs typeface="Courier New" panose="02070309020205020404" pitchFamily="49" charset="0"/>
              </a:rPr>
              <a:t> //Crea y registra los oyentes de los botones</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OyenteDepositar</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oDepositar</a:t>
            </a:r>
            <a:r>
              <a:rPr lang="es-AR" sz="2000" b="1" dirty="0" smtClean="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OyenteDepositar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bDepositar.addActionListener</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oDepositar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OyenteExtraer</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oExtraer</a:t>
            </a:r>
            <a:r>
              <a:rPr lang="es-AR" sz="2000" b="1" dirty="0" smtClean="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OyenteExtraer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bExtraer.addActionListener</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oExtraer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OyenteConsultar</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oConsultar</a:t>
            </a:r>
            <a:r>
              <a:rPr lang="es-AR" sz="2000" b="1" dirty="0" smtClean="0">
                <a:latin typeface="Courier New" panose="02070309020205020404" pitchFamily="49" charset="0"/>
                <a:cs typeface="Courier New" panose="02070309020205020404" pitchFamily="49" charset="0"/>
              </a:rPr>
              <a:t> = new </a:t>
            </a:r>
            <a:r>
              <a:rPr lang="es-AR" sz="2000" b="1" dirty="0" err="1" smtClean="0">
                <a:latin typeface="Courier New" panose="02070309020205020404" pitchFamily="49" charset="0"/>
                <a:cs typeface="Courier New" panose="02070309020205020404" pitchFamily="49" charset="0"/>
              </a:rPr>
              <a:t>OyenteConsultar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bConsultar.addActionListener</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oConsultar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Establece el </a:t>
            </a:r>
            <a:r>
              <a:rPr lang="es-AR" sz="2000" b="1" dirty="0" err="1" smtClean="0">
                <a:latin typeface="Courier New" panose="02070309020205020404" pitchFamily="49" charset="0"/>
                <a:cs typeface="Courier New" panose="02070309020205020404" pitchFamily="49" charset="0"/>
              </a:rPr>
              <a:t>layout</a:t>
            </a:r>
            <a:r>
              <a:rPr lang="es-AR" sz="2000" b="1" dirty="0" smtClean="0">
                <a:latin typeface="Courier New" panose="02070309020205020404" pitchFamily="49" charset="0"/>
                <a:cs typeface="Courier New" panose="02070309020205020404" pitchFamily="49" charset="0"/>
              </a:rPr>
              <a:t> del contenedor y los paneles</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contenedor.setLayout</a:t>
            </a:r>
            <a:r>
              <a:rPr lang="es-AR" sz="2000" b="1" dirty="0" smtClean="0">
                <a:latin typeface="Courier New" panose="02070309020205020404" pitchFamily="49" charset="0"/>
                <a:cs typeface="Courier New" panose="02070309020205020404" pitchFamily="49" charset="0"/>
              </a:rPr>
              <a:t>(new </a:t>
            </a:r>
            <a:r>
              <a:rPr lang="es-AR" sz="2000" b="1" dirty="0" err="1" smtClean="0">
                <a:latin typeface="Courier New" panose="02070309020205020404" pitchFamily="49" charset="0"/>
                <a:cs typeface="Courier New" panose="02070309020205020404" pitchFamily="49" charset="0"/>
              </a:rPr>
              <a:t>BorderLayout</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panelAcciones.setBorder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BorderFactory.createEtchedBorder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BevelBorder.LOWERED</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panelAcciones.setPreferredSize</a:t>
            </a:r>
            <a:r>
              <a:rPr lang="es-AR" sz="2000" b="1" dirty="0" smtClean="0">
                <a:latin typeface="Courier New" panose="02070309020205020404" pitchFamily="49" charset="0"/>
                <a:cs typeface="Courier New" panose="02070309020205020404" pitchFamily="49" charset="0"/>
              </a:rPr>
              <a:t>(</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new </a:t>
            </a:r>
            <a:r>
              <a:rPr lang="es-AR" sz="2000" b="1" dirty="0" err="1" smtClean="0">
                <a:latin typeface="Courier New" panose="02070309020205020404" pitchFamily="49" charset="0"/>
                <a:cs typeface="Courier New" panose="02070309020205020404" pitchFamily="49" charset="0"/>
              </a:rPr>
              <a:t>Dimension</a:t>
            </a:r>
            <a:r>
              <a:rPr lang="es-AR" sz="2000" b="1" dirty="0" smtClean="0">
                <a:latin typeface="Courier New" panose="02070309020205020404" pitchFamily="49" charset="0"/>
                <a:cs typeface="Courier New" panose="02070309020205020404" pitchFamily="49" charset="0"/>
              </a:rPr>
              <a:t>(160, 130));</a:t>
            </a:r>
          </a:p>
          <a:p>
            <a:r>
              <a:rPr lang="es-AR" sz="2000" b="1" dirty="0" smtClean="0">
                <a:latin typeface="Courier New" panose="02070309020205020404" pitchFamily="49" charset="0"/>
                <a:cs typeface="Courier New" panose="02070309020205020404" pitchFamily="49" charset="0"/>
              </a:rPr>
              <a:t>	   </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insertarPaneles</a:t>
            </a:r>
            <a:r>
              <a:rPr lang="es-AR" sz="2000" b="1" dirty="0" smtClean="0">
                <a:latin typeface="Courier New" panose="02070309020205020404" pitchFamily="49" charset="0"/>
                <a:cs typeface="Courier New" panose="02070309020205020404" pitchFamily="49" charset="0"/>
              </a:rPr>
              <a:t>();     </a:t>
            </a:r>
          </a:p>
          <a:p>
            <a:r>
              <a:rPr lang="es-AR" sz="2000" b="1" dirty="0" smtClean="0">
                <a:latin typeface="Courier New" panose="02070309020205020404" pitchFamily="49" charset="0"/>
                <a:cs typeface="Courier New" panose="02070309020205020404" pitchFamily="49" charset="0"/>
              </a:rPr>
              <a:t>}</a:t>
            </a: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160818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3" y="1124744"/>
            <a:ext cx="8208912" cy="3477875"/>
          </a:xfrm>
          <a:prstGeom prst="rect">
            <a:avLst/>
          </a:prstGeom>
          <a:solidFill>
            <a:schemeClr val="bg2">
              <a:lumMod val="40000"/>
              <a:lumOff val="60000"/>
            </a:schemeClr>
          </a:solidFill>
        </p:spPr>
        <p:txBody>
          <a:bodyPr wrap="square" rtlCol="0">
            <a:spAutoFit/>
          </a:bodyPr>
          <a:lstStyle/>
          <a:p>
            <a:r>
              <a:rPr lang="es-AR" sz="2000" b="1" dirty="0" err="1" smtClean="0">
                <a:latin typeface="Courier New" panose="02070309020205020404" pitchFamily="49" charset="0"/>
                <a:cs typeface="Courier New" panose="02070309020205020404" pitchFamily="49" charset="0"/>
              </a:rPr>
              <a:t>private</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void</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insertaPaneles</a:t>
            </a:r>
            <a:r>
              <a:rPr lang="es-AR" sz="2000" b="1" dirty="0" smtClean="0">
                <a:latin typeface="Courier New" panose="02070309020205020404" pitchFamily="49" charset="0"/>
                <a:cs typeface="Courier New" panose="02070309020205020404" pitchFamily="49" charset="0"/>
              </a:rPr>
              <a:t>() {    </a:t>
            </a:r>
          </a:p>
          <a:p>
            <a:r>
              <a:rPr lang="es-AR" sz="2000" b="1" dirty="0" smtClean="0">
                <a:latin typeface="Courier New" panose="02070309020205020404" pitchFamily="49" charset="0"/>
                <a:cs typeface="Courier New" panose="02070309020205020404" pitchFamily="49" charset="0"/>
              </a:rPr>
              <a:t>/*Inserta los botones en los paneles y los paneles en el panel de </a:t>
            </a:r>
            <a:r>
              <a:rPr lang="es-AR" sz="2000" b="1" dirty="0" err="1" smtClean="0">
                <a:latin typeface="Courier New" panose="02070309020205020404" pitchFamily="49" charset="0"/>
                <a:cs typeface="Courier New" panose="02070309020205020404" pitchFamily="49" charset="0"/>
              </a:rPr>
              <a:t>contenid</a:t>
            </a:r>
            <a:r>
              <a:rPr lang="es-AR" sz="2000" b="1" dirty="0">
                <a:latin typeface="Courier New" panose="02070309020205020404" pitchFamily="49" charset="0"/>
                <a:cs typeface="Courier New" panose="02070309020205020404" pitchFamily="49" charset="0"/>
              </a:rPr>
              <a:t>*</a:t>
            </a:r>
            <a:r>
              <a:rPr lang="es-AR" sz="2000" b="1" dirty="0" smtClean="0">
                <a:latin typeface="Courier New" panose="02070309020205020404" pitchFamily="49" charset="0"/>
                <a:cs typeface="Courier New" panose="02070309020205020404" pitchFamily="49" charset="0"/>
              </a:rPr>
              <a:t>/   </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panelAcciones.add</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bDepositar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panelAcciones.add</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bExtraer</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panelSaldo.add</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bConsultar</a:t>
            </a:r>
            <a:r>
              <a:rPr lang="es-AR" sz="2000" b="1" dirty="0" smtClean="0">
                <a:latin typeface="Courier New" panose="02070309020205020404" pitchFamily="49" charset="0"/>
                <a:cs typeface="Courier New" panose="02070309020205020404" pitchFamily="49" charset="0"/>
              </a:rPr>
              <a:t>);</a:t>
            </a:r>
          </a:p>
          <a:p>
            <a:pPr marL="442913"/>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contenedor.add</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panelAcciones,BorderLayout.NORTH</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contenedor.add</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panelSaldo</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BorderLayout.SOUTH</a:t>
            </a:r>
            <a:r>
              <a:rPr lang="es-AR" sz="2000" b="1" dirty="0" smtClean="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p>
          <a:p>
            <a:r>
              <a:rPr lang="es-AR" sz="2000" b="1" dirty="0" smtClean="0">
                <a:latin typeface="Courier New" panose="02070309020205020404" pitchFamily="49" charset="0"/>
                <a:cs typeface="Courier New" panose="02070309020205020404" pitchFamily="49" charset="0"/>
              </a:rPr>
              <a:t>}</a:t>
            </a: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305764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3" y="1124744"/>
            <a:ext cx="8208912" cy="5170646"/>
          </a:xfrm>
          <a:prstGeom prst="rect">
            <a:avLst/>
          </a:prstGeom>
          <a:solidFill>
            <a:schemeClr val="bg2">
              <a:lumMod val="40000"/>
              <a:lumOff val="60000"/>
            </a:schemeClr>
          </a:solidFill>
        </p:spPr>
        <p:txBody>
          <a:bodyPr wrap="square" rtlCol="0">
            <a:spAutoFit/>
          </a:bodyPr>
          <a:lstStyle/>
          <a:p>
            <a:pPr>
              <a:spcBef>
                <a:spcPts val="600"/>
              </a:spcBef>
            </a:pPr>
            <a:r>
              <a:rPr lang="es-AR" sz="2000" b="1" dirty="0" err="1" smtClean="0">
                <a:latin typeface="Courier New" panose="02070309020205020404" pitchFamily="49" charset="0"/>
                <a:cs typeface="Courier New" panose="02070309020205020404" pitchFamily="49" charset="0"/>
              </a:rPr>
              <a:t>private</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class</a:t>
            </a: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00B050"/>
                </a:solidFill>
                <a:latin typeface="Courier New" panose="02070309020205020404" pitchFamily="49" charset="0"/>
                <a:cs typeface="Courier New" panose="02070309020205020404" pitchFamily="49" charset="0"/>
              </a:rPr>
              <a:t>OyenteDepositar</a:t>
            </a:r>
            <a:r>
              <a:rPr lang="es-AR" sz="2000" b="1" dirty="0" smtClean="0">
                <a:solidFill>
                  <a:srgbClr val="00B050"/>
                </a:solidFill>
                <a:latin typeface="Courier New" panose="02070309020205020404" pitchFamily="49" charset="0"/>
                <a:cs typeface="Courier New" panose="02070309020205020404" pitchFamily="49" charset="0"/>
              </a:rPr>
              <a:t> </a:t>
            </a:r>
          </a:p>
          <a:p>
            <a:pPr>
              <a:spcBef>
                <a:spcPts val="600"/>
              </a:spcBef>
            </a:pPr>
            <a:r>
              <a:rPr lang="es-AR" sz="2000" b="1" dirty="0">
                <a:solidFill>
                  <a:srgbClr val="00B050"/>
                </a:solidFill>
                <a:latin typeface="Courier New" panose="02070309020205020404" pitchFamily="49" charset="0"/>
                <a:cs typeface="Courier New" panose="02070309020205020404" pitchFamily="49" charset="0"/>
              </a:rPr>
              <a:t>	</a:t>
            </a:r>
            <a:r>
              <a:rPr lang="es-AR" sz="2000" b="1" dirty="0" smtClean="0">
                <a:solidFill>
                  <a:srgbClr val="00B050"/>
                </a:solidFill>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implements</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ActionListener</a:t>
            </a:r>
            <a:r>
              <a:rPr lang="es-AR" sz="2000" b="1" dirty="0" smtClean="0">
                <a:latin typeface="Courier New" panose="02070309020205020404" pitchFamily="49" charset="0"/>
                <a:cs typeface="Courier New" panose="02070309020205020404" pitchFamily="49" charset="0"/>
              </a:rPr>
              <a:t> {</a:t>
            </a:r>
          </a:p>
          <a:p>
            <a:pPr>
              <a:spcBef>
                <a:spcPts val="600"/>
              </a:spcBef>
            </a:pP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public</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void</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actionPerformed</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ActionEvent</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event</a:t>
            </a:r>
            <a:r>
              <a:rPr lang="es-AR" sz="2000" b="1" dirty="0" smtClean="0">
                <a:latin typeface="Courier New" panose="02070309020205020404" pitchFamily="49" charset="0"/>
                <a:cs typeface="Courier New" panose="02070309020205020404" pitchFamily="49" charset="0"/>
              </a:rPr>
              <a:t>){</a:t>
            </a:r>
          </a:p>
          <a:p>
            <a:pPr>
              <a:spcBef>
                <a:spcPts val="600"/>
              </a:spcBef>
            </a:pP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FF0000"/>
                </a:solidFill>
                <a:latin typeface="Courier New" panose="02070309020205020404" pitchFamily="49" charset="0"/>
                <a:cs typeface="Courier New" panose="02070309020205020404" pitchFamily="49" charset="0"/>
              </a:rPr>
              <a:t>float</a:t>
            </a:r>
            <a:r>
              <a:rPr lang="es-AR" sz="2000" b="1" dirty="0" smtClean="0">
                <a:solidFill>
                  <a:srgbClr val="FF0000"/>
                </a:solidFill>
                <a:latin typeface="Courier New" panose="02070309020205020404" pitchFamily="49" charset="0"/>
                <a:cs typeface="Courier New" panose="02070309020205020404" pitchFamily="49" charset="0"/>
              </a:rPr>
              <a:t> </a:t>
            </a:r>
            <a:r>
              <a:rPr lang="es-AR" sz="2000" b="1" dirty="0" err="1" smtClean="0">
                <a:solidFill>
                  <a:srgbClr val="FF0000"/>
                </a:solidFill>
                <a:latin typeface="Courier New" panose="02070309020205020404" pitchFamily="49" charset="0"/>
                <a:cs typeface="Courier New" panose="02070309020205020404" pitchFamily="49" charset="0"/>
              </a:rPr>
              <a:t>dep</a:t>
            </a: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FF0000"/>
                </a:solidFill>
                <a:latin typeface="Courier New" panose="02070309020205020404" pitchFamily="49" charset="0"/>
                <a:cs typeface="Courier New" panose="02070309020205020404" pitchFamily="49" charset="0"/>
              </a:rPr>
              <a:t>String</a:t>
            </a:r>
            <a:r>
              <a:rPr lang="es-AR" sz="2000" b="1" dirty="0" smtClean="0">
                <a:solidFill>
                  <a:srgbClr val="FF0000"/>
                </a:solidFill>
                <a:latin typeface="Courier New" panose="02070309020205020404" pitchFamily="49" charset="0"/>
                <a:cs typeface="Courier New" panose="02070309020205020404" pitchFamily="49" charset="0"/>
              </a:rPr>
              <a:t> deposito</a:t>
            </a:r>
            <a:r>
              <a:rPr lang="es-AR" sz="2000" b="1" dirty="0" smtClean="0">
                <a:latin typeface="Courier New" panose="02070309020205020404" pitchFamily="49" charset="0"/>
                <a:cs typeface="Courier New" panose="02070309020205020404" pitchFamily="49" charset="0"/>
              </a:rPr>
              <a:t>;</a:t>
            </a:r>
          </a:p>
          <a:p>
            <a:pPr>
              <a:spcBef>
                <a:spcPts val="600"/>
              </a:spcBef>
            </a:pP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7030A0"/>
                </a:solidFill>
                <a:latin typeface="Courier New" panose="02070309020205020404" pitchFamily="49" charset="0"/>
                <a:cs typeface="Courier New" panose="02070309020205020404" pitchFamily="49" charset="0"/>
              </a:rPr>
              <a:t>JOptionPane</a:t>
            </a:r>
            <a:r>
              <a:rPr lang="es-AR" sz="2000" b="1" dirty="0" smtClean="0">
                <a:solidFill>
                  <a:srgbClr val="7030A0"/>
                </a:solidFill>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dialogo = new </a:t>
            </a:r>
            <a:r>
              <a:rPr lang="es-AR" sz="2000" b="1" dirty="0" err="1" smtClean="0">
                <a:solidFill>
                  <a:srgbClr val="7030A0"/>
                </a:solidFill>
                <a:latin typeface="Courier New" panose="02070309020205020404" pitchFamily="49" charset="0"/>
                <a:cs typeface="Courier New" panose="02070309020205020404" pitchFamily="49" charset="0"/>
              </a:rPr>
              <a:t>JOptionPane</a:t>
            </a:r>
            <a:r>
              <a:rPr lang="es-AR" sz="2000" b="1" dirty="0" smtClean="0">
                <a:latin typeface="Courier New" panose="02070309020205020404" pitchFamily="49" charset="0"/>
                <a:cs typeface="Courier New" panose="02070309020205020404" pitchFamily="49" charset="0"/>
              </a:rPr>
              <a:t>(); </a:t>
            </a:r>
          </a:p>
          <a:p>
            <a:pPr>
              <a:spcBef>
                <a:spcPts val="600"/>
              </a:spcBef>
            </a:pPr>
            <a:r>
              <a:rPr lang="es-AR" sz="2000" b="1" dirty="0" smtClean="0">
                <a:latin typeface="Courier New" panose="02070309020205020404" pitchFamily="49" charset="0"/>
                <a:cs typeface="Courier New" panose="02070309020205020404" pitchFamily="49" charset="0"/>
              </a:rPr>
              <a:t>  </a:t>
            </a:r>
            <a:r>
              <a:rPr lang="es-AR" sz="2000" b="1" dirty="0" smtClean="0">
                <a:solidFill>
                  <a:srgbClr val="FF0000"/>
                </a:solidFill>
                <a:latin typeface="Courier New" panose="02070309020205020404" pitchFamily="49" charset="0"/>
                <a:cs typeface="Courier New" panose="02070309020205020404" pitchFamily="49" charset="0"/>
              </a:rPr>
              <a:t>deposito</a:t>
            </a:r>
            <a:r>
              <a:rPr lang="es-AR" sz="2000" b="1" dirty="0" smtClean="0">
                <a:latin typeface="Courier New" panose="02070309020205020404" pitchFamily="49" charset="0"/>
                <a:cs typeface="Courier New" panose="02070309020205020404" pitchFamily="49" charset="0"/>
              </a:rPr>
              <a:t> = </a:t>
            </a:r>
            <a:r>
              <a:rPr lang="es-AR" sz="2000" b="1" dirty="0" err="1" smtClean="0">
                <a:latin typeface="Courier New" panose="02070309020205020404" pitchFamily="49" charset="0"/>
                <a:cs typeface="Courier New" panose="02070309020205020404" pitchFamily="49" charset="0"/>
              </a:rPr>
              <a:t>dialogo.showInputDialog</a:t>
            </a:r>
            <a:endParaRPr lang="es-AR" sz="2000" b="1" dirty="0" smtClean="0">
              <a:latin typeface="Courier New" panose="02070309020205020404" pitchFamily="49" charset="0"/>
              <a:cs typeface="Courier New" panose="02070309020205020404" pitchFamily="49" charset="0"/>
            </a:endParaRP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 "Ingrese la cantidad a depositar" );</a:t>
            </a:r>
          </a:p>
          <a:p>
            <a:pPr>
              <a:spcBef>
                <a:spcPts val="600"/>
              </a:spcBef>
            </a:pP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if</a:t>
            </a:r>
            <a:r>
              <a:rPr lang="es-AR" sz="2000" b="1" dirty="0" smtClean="0">
                <a:latin typeface="Courier New" panose="02070309020205020404" pitchFamily="49" charset="0"/>
                <a:cs typeface="Courier New" panose="02070309020205020404" pitchFamily="49" charset="0"/>
              </a:rPr>
              <a:t> ((</a:t>
            </a:r>
            <a:r>
              <a:rPr lang="es-AR" sz="2000" b="1" dirty="0" smtClean="0">
                <a:solidFill>
                  <a:srgbClr val="FF0000"/>
                </a:solidFill>
                <a:latin typeface="Courier New" panose="02070309020205020404" pitchFamily="49" charset="0"/>
                <a:cs typeface="Courier New" panose="02070309020205020404" pitchFamily="49" charset="0"/>
              </a:rPr>
              <a:t>deposito != </a:t>
            </a:r>
            <a:r>
              <a:rPr lang="es-AR" sz="2000" b="1" dirty="0" err="1" smtClean="0">
                <a:solidFill>
                  <a:srgbClr val="FF0000"/>
                </a:solidFill>
                <a:latin typeface="Courier New" panose="02070309020205020404" pitchFamily="49" charset="0"/>
                <a:cs typeface="Courier New" panose="02070309020205020404" pitchFamily="49" charset="0"/>
              </a:rPr>
              <a:t>null</a:t>
            </a:r>
            <a:r>
              <a:rPr lang="es-AR" sz="2000" b="1" dirty="0" smtClean="0">
                <a:latin typeface="Courier New" panose="02070309020205020404" pitchFamily="49" charset="0"/>
                <a:cs typeface="Courier New" panose="02070309020205020404" pitchFamily="49" charset="0"/>
              </a:rPr>
              <a:t>) &amp;&amp; (</a:t>
            </a:r>
            <a:r>
              <a:rPr lang="es-AR" sz="2000" b="1" dirty="0" err="1" smtClean="0">
                <a:solidFill>
                  <a:srgbClr val="FF0000"/>
                </a:solidFill>
                <a:latin typeface="Courier New" panose="02070309020205020404" pitchFamily="49" charset="0"/>
                <a:cs typeface="Courier New" panose="02070309020205020404" pitchFamily="49" charset="0"/>
              </a:rPr>
              <a:t>deposito.length</a:t>
            </a:r>
            <a:r>
              <a:rPr lang="es-AR" sz="2000" b="1" dirty="0" smtClean="0">
                <a:solidFill>
                  <a:srgbClr val="FF0000"/>
                </a:solidFill>
                <a:latin typeface="Courier New" panose="02070309020205020404" pitchFamily="49" charset="0"/>
                <a:cs typeface="Courier New" panose="02070309020205020404" pitchFamily="49" charset="0"/>
              </a:rPr>
              <a:t>()</a:t>
            </a:r>
            <a:r>
              <a:rPr lang="es-AR" sz="2000" b="1" dirty="0" smtClean="0">
                <a:latin typeface="Courier New" panose="02070309020205020404" pitchFamily="49" charset="0"/>
                <a:cs typeface="Courier New" panose="02070309020205020404" pitchFamily="49" charset="0"/>
              </a:rPr>
              <a:t>&gt; 0)){</a:t>
            </a:r>
          </a:p>
          <a:p>
            <a:pPr>
              <a:spcBef>
                <a:spcPts val="600"/>
              </a:spcBef>
            </a:pP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FF0000"/>
                </a:solidFill>
                <a:latin typeface="Courier New" panose="02070309020205020404" pitchFamily="49" charset="0"/>
                <a:cs typeface="Courier New" panose="02070309020205020404" pitchFamily="49" charset="0"/>
              </a:rPr>
              <a:t>dep</a:t>
            </a:r>
            <a:r>
              <a:rPr lang="es-AR" sz="2000" b="1" dirty="0" smtClean="0">
                <a:solidFill>
                  <a:srgbClr val="FF0000"/>
                </a:solidFill>
                <a:latin typeface="Courier New" panose="02070309020205020404" pitchFamily="49" charset="0"/>
                <a:cs typeface="Courier New" panose="02070309020205020404" pitchFamily="49" charset="0"/>
              </a:rPr>
              <a:t> = </a:t>
            </a:r>
            <a:r>
              <a:rPr lang="es-AR" sz="2000" b="1" dirty="0" err="1" smtClean="0">
                <a:solidFill>
                  <a:srgbClr val="FF0000"/>
                </a:solidFill>
                <a:latin typeface="Courier New" panose="02070309020205020404" pitchFamily="49" charset="0"/>
                <a:cs typeface="Courier New" panose="02070309020205020404" pitchFamily="49" charset="0"/>
              </a:rPr>
              <a:t>Float.parseFloat</a:t>
            </a:r>
            <a:r>
              <a:rPr lang="es-AR" sz="2000" b="1" dirty="0" smtClean="0">
                <a:solidFill>
                  <a:srgbClr val="FF0000"/>
                </a:solidFill>
                <a:latin typeface="Courier New" panose="02070309020205020404" pitchFamily="49" charset="0"/>
                <a:cs typeface="Courier New" panose="02070309020205020404" pitchFamily="49" charset="0"/>
              </a:rPr>
              <a:t>(deposito);</a:t>
            </a:r>
          </a:p>
          <a:p>
            <a:pPr marL="633413">
              <a:spcBef>
                <a:spcPts val="600"/>
              </a:spcBef>
            </a:pP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dialogo.showMessageDialog</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null</a:t>
            </a:r>
            <a:r>
              <a:rPr lang="es-AR" sz="2000" b="1" dirty="0" smtClean="0">
                <a:latin typeface="Courier New" panose="02070309020205020404" pitchFamily="49" charset="0"/>
                <a:cs typeface="Courier New" panose="02070309020205020404" pitchFamily="49" charset="0"/>
              </a:rPr>
              <a:t>,"Usted   	    depositó " + </a:t>
            </a:r>
            <a:r>
              <a:rPr lang="es-AR" sz="2000" b="1" dirty="0" err="1" smtClean="0">
                <a:solidFill>
                  <a:srgbClr val="FF0000"/>
                </a:solidFill>
                <a:latin typeface="Courier New" panose="02070309020205020404" pitchFamily="49" charset="0"/>
                <a:cs typeface="Courier New" panose="02070309020205020404" pitchFamily="49" charset="0"/>
              </a:rPr>
              <a:t>dep</a:t>
            </a:r>
            <a:r>
              <a:rPr lang="es-AR" sz="2000" b="1" dirty="0" smtClean="0">
                <a:latin typeface="Courier New" panose="02070309020205020404" pitchFamily="49" charset="0"/>
                <a:cs typeface="Courier New" panose="02070309020205020404" pitchFamily="49" charset="0"/>
              </a:rPr>
              <a:t>+ " </a:t>
            </a:r>
            <a:r>
              <a:rPr lang="es-AR" sz="2000" b="1" dirty="0" err="1" smtClean="0">
                <a:latin typeface="Courier New" panose="02070309020205020404" pitchFamily="49" charset="0"/>
                <a:cs typeface="Courier New" panose="02070309020205020404" pitchFamily="49" charset="0"/>
              </a:rPr>
              <a:t>pesos","Depósito</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JOptionPane.PLAIN_MESSAGE</a:t>
            </a:r>
            <a:r>
              <a:rPr lang="es-AR" sz="2000" b="1" dirty="0" smtClean="0">
                <a:latin typeface="Courier New" panose="02070309020205020404" pitchFamily="49" charset="0"/>
                <a:cs typeface="Courier New" panose="02070309020205020404" pitchFamily="49" charset="0"/>
              </a:rPr>
              <a:t> );             </a:t>
            </a:r>
            <a:r>
              <a:rPr lang="es-AR" sz="2000" b="1" dirty="0" err="1" smtClean="0">
                <a:solidFill>
                  <a:srgbClr val="0070C0"/>
                </a:solidFill>
                <a:latin typeface="Courier New" panose="02070309020205020404" pitchFamily="49" charset="0"/>
                <a:cs typeface="Courier New" panose="02070309020205020404" pitchFamily="49" charset="0"/>
              </a:rPr>
              <a:t>cuenta.depositar</a:t>
            </a:r>
            <a:r>
              <a:rPr lang="es-AR" sz="2000" b="1" dirty="0" smtClean="0">
                <a:solidFill>
                  <a:srgbClr val="0070C0"/>
                </a:solidFill>
                <a:latin typeface="Courier New" panose="02070309020205020404" pitchFamily="49" charset="0"/>
                <a:cs typeface="Courier New" panose="02070309020205020404" pitchFamily="49" charset="0"/>
              </a:rPr>
              <a:t>(</a:t>
            </a:r>
            <a:r>
              <a:rPr lang="es-AR" sz="2000" b="1" dirty="0" err="1" smtClean="0">
                <a:solidFill>
                  <a:srgbClr val="0070C0"/>
                </a:solidFill>
                <a:latin typeface="Courier New" panose="02070309020205020404" pitchFamily="49" charset="0"/>
                <a:cs typeface="Courier New" panose="02070309020205020404" pitchFamily="49" charset="0"/>
              </a:rPr>
              <a:t>dep</a:t>
            </a:r>
            <a:r>
              <a:rPr lang="es-AR" sz="2000" b="1" dirty="0" smtClean="0">
                <a:solidFill>
                  <a:srgbClr val="0070C0"/>
                </a:solidFill>
                <a:latin typeface="Courier New" panose="02070309020205020404" pitchFamily="49" charset="0"/>
                <a:cs typeface="Courier New" panose="02070309020205020404" pitchFamily="49" charset="0"/>
              </a:rPr>
              <a:t>)</a:t>
            </a:r>
            <a:r>
              <a:rPr lang="es-AR" sz="2000" b="1" dirty="0" smtClean="0">
                <a:latin typeface="Courier New" panose="02070309020205020404" pitchFamily="49" charset="0"/>
                <a:cs typeface="Courier New" panose="02070309020205020404" pitchFamily="49" charset="0"/>
              </a:rPr>
              <a:t>; }</a:t>
            </a:r>
          </a:p>
          <a:p>
            <a:pPr>
              <a:spcBef>
                <a:spcPts val="600"/>
              </a:spcBef>
            </a:pPr>
            <a:r>
              <a:rPr lang="es-AR" sz="2000" b="1" dirty="0" smtClean="0">
                <a:latin typeface="Courier New" panose="02070309020205020404" pitchFamily="49" charset="0"/>
                <a:cs typeface="Courier New" panose="02070309020205020404" pitchFamily="49" charset="0"/>
              </a:rPr>
              <a:t> } }</a:t>
            </a: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
        <p:nvSpPr>
          <p:cNvPr id="6" name="5 Rectángulo"/>
          <p:cNvSpPr/>
          <p:nvPr/>
        </p:nvSpPr>
        <p:spPr>
          <a:xfrm>
            <a:off x="2627784" y="2636912"/>
            <a:ext cx="4392488"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Rectángulo"/>
          <p:cNvSpPr/>
          <p:nvPr/>
        </p:nvSpPr>
        <p:spPr>
          <a:xfrm>
            <a:off x="2374168" y="3068960"/>
            <a:ext cx="558220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Rectángulo"/>
          <p:cNvSpPr/>
          <p:nvPr/>
        </p:nvSpPr>
        <p:spPr>
          <a:xfrm>
            <a:off x="2032924" y="4581128"/>
            <a:ext cx="5923452"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80880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686365" y="3883299"/>
            <a:ext cx="1643074" cy="92869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t>OBJETO</a:t>
            </a:r>
          </a:p>
          <a:p>
            <a:pPr>
              <a:defRPr/>
            </a:pPr>
            <a:r>
              <a:rPr lang="en-US" dirty="0"/>
              <a:t>FUENTE</a:t>
            </a:r>
          </a:p>
          <a:p>
            <a:pPr>
              <a:defRPr/>
            </a:pPr>
            <a:r>
              <a:rPr lang="en-US" b="1" dirty="0">
                <a:latin typeface="Courier New" pitchFamily="49" charset="0"/>
                <a:cs typeface="Courier New" pitchFamily="49" charset="0"/>
              </a:rPr>
              <a:t>Component</a:t>
            </a:r>
          </a:p>
        </p:txBody>
      </p:sp>
      <p:grpSp>
        <p:nvGrpSpPr>
          <p:cNvPr id="7173" name="Group 6"/>
          <p:cNvGrpSpPr>
            <a:grpSpLocks/>
          </p:cNvGrpSpPr>
          <p:nvPr/>
        </p:nvGrpSpPr>
        <p:grpSpPr bwMode="auto">
          <a:xfrm>
            <a:off x="3709988" y="2311400"/>
            <a:ext cx="1295400" cy="1338263"/>
            <a:chOff x="1536" y="2880"/>
            <a:chExt cx="816" cy="843"/>
          </a:xfrm>
        </p:grpSpPr>
        <p:pic>
          <p:nvPicPr>
            <p:cNvPr id="7196" name="Picture 7"/>
            <p:cNvPicPr>
              <a:picLocks noChangeAspect="1" noChangeArrowheads="1"/>
            </p:cNvPicPr>
            <p:nvPr/>
          </p:nvPicPr>
          <p:blipFill>
            <a:blip r:embed="rId3">
              <a:extLst>
                <a:ext uri="{28A0092B-C50C-407E-A947-70E740481C1C}">
                  <a14:useLocalDpi xmlns:a14="http://schemas.microsoft.com/office/drawing/2010/main" val="0"/>
                </a:ext>
              </a:extLst>
            </a:blip>
            <a:srcRect l="59613" t="30344" r="25778" b="50708"/>
            <a:stretch>
              <a:fillRect/>
            </a:stretch>
          </p:blipFill>
          <p:spPr bwMode="auto">
            <a:xfrm>
              <a:off x="1536" y="2880"/>
              <a:ext cx="816" cy="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7" name="Rectangle 8"/>
            <p:cNvSpPr>
              <a:spLocks noChangeArrowheads="1"/>
            </p:cNvSpPr>
            <p:nvPr/>
          </p:nvSpPr>
          <p:spPr bwMode="auto">
            <a:xfrm>
              <a:off x="1671" y="3060"/>
              <a:ext cx="569"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s-ES" altLang="es-AR" sz="1800">
                  <a:latin typeface="Arial" charset="0"/>
                </a:rPr>
                <a:t>Evento</a:t>
              </a:r>
            </a:p>
            <a:p>
              <a:pPr eaLnBrk="1" hangingPunct="1">
                <a:spcBef>
                  <a:spcPct val="0"/>
                </a:spcBef>
                <a:buClrTx/>
                <a:buFontTx/>
                <a:buNone/>
              </a:pPr>
              <a:r>
                <a:rPr lang="es-ES" altLang="es-AR" sz="1800">
                  <a:latin typeface="Arial" charset="0"/>
                </a:rPr>
                <a:t>Interno</a:t>
              </a:r>
              <a:endParaRPr lang="en-US" altLang="es-AR" sz="1800">
                <a:latin typeface="Arial" charset="0"/>
              </a:endParaRPr>
            </a:p>
          </p:txBody>
        </p:sp>
      </p:grpSp>
      <p:sp>
        <p:nvSpPr>
          <p:cNvPr id="36" name="Rectangle 35"/>
          <p:cNvSpPr/>
          <p:nvPr/>
        </p:nvSpPr>
        <p:spPr>
          <a:xfrm>
            <a:off x="4169292" y="3883299"/>
            <a:ext cx="1928826" cy="92869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t>OBJETO</a:t>
            </a:r>
          </a:p>
          <a:p>
            <a:pPr>
              <a:defRPr/>
            </a:pPr>
            <a:r>
              <a:rPr lang="en-US" dirty="0"/>
              <a:t>EVENTO</a:t>
            </a:r>
          </a:p>
          <a:p>
            <a:pPr>
              <a:defRPr/>
            </a:pPr>
            <a:r>
              <a:rPr lang="en-US" b="1" dirty="0" err="1">
                <a:latin typeface="Courier New" pitchFamily="49" charset="0"/>
                <a:cs typeface="Courier New" pitchFamily="49" charset="0"/>
              </a:rPr>
              <a:t>EventObject</a:t>
            </a:r>
            <a:endParaRPr lang="en-US" b="1" dirty="0">
              <a:latin typeface="Courier New" pitchFamily="49" charset="0"/>
              <a:cs typeface="Courier New" pitchFamily="49" charset="0"/>
            </a:endParaRPr>
          </a:p>
        </p:txBody>
      </p:sp>
      <p:sp>
        <p:nvSpPr>
          <p:cNvPr id="7177" name="Rectangle 8"/>
          <p:cNvSpPr>
            <a:spLocks noChangeArrowheads="1"/>
          </p:cNvSpPr>
          <p:nvPr/>
        </p:nvSpPr>
        <p:spPr bwMode="auto">
          <a:xfrm>
            <a:off x="1357313" y="3227388"/>
            <a:ext cx="10048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s-ES" altLang="es-AR" sz="1800" b="1">
                <a:solidFill>
                  <a:schemeClr val="accent2"/>
                </a:solidFill>
                <a:latin typeface="Arial" charset="0"/>
              </a:rPr>
              <a:t>percibe</a:t>
            </a:r>
            <a:endParaRPr lang="en-US" altLang="es-AR" sz="1800" b="1">
              <a:solidFill>
                <a:schemeClr val="accent2"/>
              </a:solidFill>
              <a:latin typeface="Arial" charset="0"/>
            </a:endParaRPr>
          </a:p>
        </p:txBody>
      </p:sp>
      <p:sp>
        <p:nvSpPr>
          <p:cNvPr id="7178" name="Rectangle 8"/>
          <p:cNvSpPr>
            <a:spLocks noChangeArrowheads="1"/>
          </p:cNvSpPr>
          <p:nvPr/>
        </p:nvSpPr>
        <p:spPr bwMode="auto">
          <a:xfrm>
            <a:off x="2505075" y="3240088"/>
            <a:ext cx="1006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s-ES" altLang="es-AR" sz="1800" b="1">
                <a:solidFill>
                  <a:schemeClr val="accent2"/>
                </a:solidFill>
                <a:latin typeface="Arial" charset="0"/>
              </a:rPr>
              <a:t>dispara</a:t>
            </a:r>
            <a:endParaRPr lang="en-US" altLang="es-AR" sz="1800" b="1">
              <a:solidFill>
                <a:schemeClr val="accent2"/>
              </a:solidFill>
              <a:latin typeface="Arial" charset="0"/>
            </a:endParaRPr>
          </a:p>
        </p:txBody>
      </p:sp>
      <p:sp>
        <p:nvSpPr>
          <p:cNvPr id="23" name="Right Arrow 22"/>
          <p:cNvSpPr/>
          <p:nvPr/>
        </p:nvSpPr>
        <p:spPr>
          <a:xfrm rot="19186862" flipV="1">
            <a:off x="3217863" y="3622675"/>
            <a:ext cx="803275" cy="8255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Right Arrow 24"/>
          <p:cNvSpPr/>
          <p:nvPr/>
        </p:nvSpPr>
        <p:spPr>
          <a:xfrm>
            <a:off x="3362325" y="4240213"/>
            <a:ext cx="633413" cy="28575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181" name="Rectangle 8"/>
          <p:cNvSpPr>
            <a:spLocks noChangeArrowheads="1"/>
          </p:cNvSpPr>
          <p:nvPr/>
        </p:nvSpPr>
        <p:spPr bwMode="auto">
          <a:xfrm>
            <a:off x="3341688" y="4454525"/>
            <a:ext cx="658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s-ES" altLang="es-AR" sz="1800" b="1">
                <a:solidFill>
                  <a:schemeClr val="accent2"/>
                </a:solidFill>
                <a:latin typeface="Arial" charset="0"/>
              </a:rPr>
              <a:t>crea</a:t>
            </a:r>
            <a:endParaRPr lang="en-US" altLang="es-AR" sz="1800" b="1">
              <a:solidFill>
                <a:schemeClr val="accent2"/>
              </a:solidFill>
              <a:latin typeface="Arial" charset="0"/>
            </a:endParaRPr>
          </a:p>
        </p:txBody>
      </p:sp>
      <p:grpSp>
        <p:nvGrpSpPr>
          <p:cNvPr id="7182" name="Group 6"/>
          <p:cNvGrpSpPr>
            <a:grpSpLocks/>
          </p:cNvGrpSpPr>
          <p:nvPr/>
        </p:nvGrpSpPr>
        <p:grpSpPr bwMode="auto">
          <a:xfrm>
            <a:off x="71438" y="2311400"/>
            <a:ext cx="1295400" cy="1338263"/>
            <a:chOff x="1536" y="2880"/>
            <a:chExt cx="816" cy="843"/>
          </a:xfrm>
        </p:grpSpPr>
        <p:pic>
          <p:nvPicPr>
            <p:cNvPr id="7194" name="Picture 7"/>
            <p:cNvPicPr>
              <a:picLocks noChangeAspect="1" noChangeArrowheads="1"/>
            </p:cNvPicPr>
            <p:nvPr/>
          </p:nvPicPr>
          <p:blipFill>
            <a:blip r:embed="rId3">
              <a:extLst>
                <a:ext uri="{28A0092B-C50C-407E-A947-70E740481C1C}">
                  <a14:useLocalDpi xmlns:a14="http://schemas.microsoft.com/office/drawing/2010/main" val="0"/>
                </a:ext>
              </a:extLst>
            </a:blip>
            <a:srcRect l="59613" t="30344" r="25778" b="50708"/>
            <a:stretch>
              <a:fillRect/>
            </a:stretch>
          </p:blipFill>
          <p:spPr bwMode="auto">
            <a:xfrm>
              <a:off x="1536" y="2880"/>
              <a:ext cx="816" cy="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5" name="Rectangle 8"/>
            <p:cNvSpPr>
              <a:spLocks noChangeArrowheads="1"/>
            </p:cNvSpPr>
            <p:nvPr/>
          </p:nvSpPr>
          <p:spPr bwMode="auto">
            <a:xfrm>
              <a:off x="1671" y="3105"/>
              <a:ext cx="617"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s-ES" altLang="es-AR" sz="1800">
                  <a:latin typeface="Arial" charset="0"/>
                </a:rPr>
                <a:t>Evento</a:t>
              </a:r>
            </a:p>
            <a:p>
              <a:pPr eaLnBrk="1" hangingPunct="1">
                <a:spcBef>
                  <a:spcPct val="0"/>
                </a:spcBef>
                <a:buClrTx/>
                <a:buFontTx/>
                <a:buNone/>
              </a:pPr>
              <a:r>
                <a:rPr lang="es-ES" altLang="es-AR" sz="1800">
                  <a:latin typeface="Arial" charset="0"/>
                </a:rPr>
                <a:t>Externo</a:t>
              </a:r>
              <a:endParaRPr lang="en-US" altLang="es-AR" sz="1800">
                <a:latin typeface="Arial" charset="0"/>
              </a:endParaRPr>
            </a:p>
          </p:txBody>
        </p:sp>
      </p:grpSp>
      <p:sp>
        <p:nvSpPr>
          <p:cNvPr id="33" name="Right Arrow 32"/>
          <p:cNvSpPr/>
          <p:nvPr/>
        </p:nvSpPr>
        <p:spPr>
          <a:xfrm rot="2215767" flipV="1">
            <a:off x="944563" y="3616325"/>
            <a:ext cx="803275" cy="8255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6563" y="2168525"/>
            <a:ext cx="1524000"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p:cNvSpPr/>
          <p:nvPr/>
        </p:nvSpPr>
        <p:spPr>
          <a:xfrm>
            <a:off x="6900516" y="3883299"/>
            <a:ext cx="2214578" cy="92869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t>OBJETO</a:t>
            </a:r>
          </a:p>
          <a:p>
            <a:pPr>
              <a:defRPr/>
            </a:pPr>
            <a:r>
              <a:rPr lang="en-US" dirty="0" err="1"/>
              <a:t>Oyente</a:t>
            </a:r>
            <a:endParaRPr lang="en-US" dirty="0"/>
          </a:p>
          <a:p>
            <a:pPr>
              <a:defRPr/>
            </a:pPr>
            <a:r>
              <a:rPr lang="en-US" b="1" dirty="0" err="1">
                <a:latin typeface="Courier New" pitchFamily="49" charset="0"/>
                <a:cs typeface="Courier New" pitchFamily="49" charset="0"/>
              </a:rPr>
              <a:t>ActionListener</a:t>
            </a:r>
            <a:endParaRPr lang="en-US" b="1" dirty="0">
              <a:latin typeface="Courier New" pitchFamily="49" charset="0"/>
              <a:cs typeface="Courier New" pitchFamily="49" charset="0"/>
            </a:endParaRPr>
          </a:p>
        </p:txBody>
      </p:sp>
      <p:sp>
        <p:nvSpPr>
          <p:cNvPr id="24" name="Right Arrow 23"/>
          <p:cNvSpPr/>
          <p:nvPr/>
        </p:nvSpPr>
        <p:spPr>
          <a:xfrm rot="10800000">
            <a:off x="6267103" y="4240213"/>
            <a:ext cx="633413" cy="28575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9" name="Rectangle 18"/>
          <p:cNvSpPr>
            <a:spLocks noChangeArrowheads="1"/>
          </p:cNvSpPr>
          <p:nvPr/>
        </p:nvSpPr>
        <p:spPr bwMode="auto">
          <a:xfrm>
            <a:off x="2433075" y="882650"/>
            <a:ext cx="5857875" cy="1569660"/>
          </a:xfrm>
          <a:prstGeom prst="rect">
            <a:avLst/>
          </a:prstGeom>
          <a:noFill/>
          <a:ln w="9525">
            <a:noFill/>
            <a:miter lim="800000"/>
            <a:headEnd/>
            <a:tailEnd/>
          </a:ln>
        </p:spPr>
        <p:txBody>
          <a:bodyPr>
            <a:spAutoFit/>
          </a:bodyPr>
          <a:lstStyle/>
          <a:p>
            <a:pPr>
              <a:defRPr/>
            </a:pPr>
            <a:r>
              <a:rPr lang="es-ES" sz="2400" dirty="0"/>
              <a:t>El </a:t>
            </a:r>
            <a:r>
              <a:rPr lang="es-ES" sz="2400" b="1" dirty="0"/>
              <a:t>objeto </a:t>
            </a:r>
            <a:r>
              <a:rPr lang="es-ES" sz="2400" b="1" dirty="0" smtClean="0"/>
              <a:t>oyente</a:t>
            </a:r>
            <a:r>
              <a:rPr lang="es-ES" sz="2400" dirty="0" smtClean="0"/>
              <a:t>,</a:t>
            </a:r>
            <a:r>
              <a:rPr lang="es-ES" sz="2400" b="1" dirty="0" smtClean="0"/>
              <a:t> </a:t>
            </a:r>
            <a:r>
              <a:rPr lang="es-ES" sz="2400" dirty="0" smtClean="0"/>
              <a:t>registrado al </a:t>
            </a:r>
            <a:r>
              <a:rPr lang="es-ES" sz="2400" b="1" dirty="0" smtClean="0"/>
              <a:t>objeto fuente de evento, </a:t>
            </a:r>
            <a:r>
              <a:rPr lang="es-ES" sz="2400" dirty="0" smtClean="0"/>
              <a:t> </a:t>
            </a:r>
            <a:r>
              <a:rPr lang="es-ES" sz="2400" dirty="0"/>
              <a:t>es instancia de una clase que implementa una interface  </a:t>
            </a:r>
            <a:r>
              <a:rPr lang="en-US" sz="2400" dirty="0">
                <a:cs typeface="Courier New" pitchFamily="49" charset="0"/>
              </a:rPr>
              <a:t>y redefine </a:t>
            </a:r>
            <a:r>
              <a:rPr lang="en-US" sz="2400" dirty="0" smtClean="0">
                <a:cs typeface="Courier New" pitchFamily="49" charset="0"/>
              </a:rPr>
              <a:t>un </a:t>
            </a:r>
            <a:r>
              <a:rPr lang="en-US" sz="2400" dirty="0" err="1" smtClean="0">
                <a:cs typeface="Courier New" pitchFamily="49" charset="0"/>
              </a:rPr>
              <a:t>método</a:t>
            </a:r>
            <a:r>
              <a:rPr lang="en-US" sz="2400" dirty="0" smtClean="0">
                <a:cs typeface="Courier New" pitchFamily="49" charset="0"/>
              </a:rPr>
              <a:t> </a:t>
            </a:r>
            <a:r>
              <a:rPr lang="en-US" sz="2400" b="1" dirty="0" err="1" smtClean="0"/>
              <a:t>manejador</a:t>
            </a:r>
            <a:r>
              <a:rPr lang="en-US" sz="2400" b="1" dirty="0" smtClean="0"/>
              <a:t> del </a:t>
            </a:r>
            <a:r>
              <a:rPr lang="en-US" sz="2400" b="1" dirty="0" err="1" smtClean="0"/>
              <a:t>evento</a:t>
            </a:r>
            <a:endParaRPr lang="en-US" sz="2400" b="1" dirty="0">
              <a:latin typeface="+mj-lt"/>
              <a:cs typeface="Courier New" pitchFamily="49" charset="0"/>
            </a:endParaRPr>
          </a:p>
        </p:txBody>
      </p:sp>
      <p:sp>
        <p:nvSpPr>
          <p:cNvPr id="32" name="Rectangle 15"/>
          <p:cNvSpPr>
            <a:spLocks noChangeArrowheads="1"/>
          </p:cNvSpPr>
          <p:nvPr/>
        </p:nvSpPr>
        <p:spPr bwMode="auto">
          <a:xfrm>
            <a:off x="2701362" y="5657671"/>
            <a:ext cx="5321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eaLnBrk="1" hangingPunct="1">
              <a:spcBef>
                <a:spcPct val="0"/>
              </a:spcBef>
              <a:buClrTx/>
              <a:buFontTx/>
              <a:buNone/>
            </a:pPr>
            <a:r>
              <a:rPr lang="en-US" altLang="es-AR" sz="2400" dirty="0">
                <a:latin typeface="Arial" charset="0"/>
              </a:rPr>
              <a:t>El </a:t>
            </a:r>
            <a:r>
              <a:rPr lang="en-US" altLang="es-AR" sz="2400" dirty="0" err="1">
                <a:latin typeface="Arial" charset="0"/>
              </a:rPr>
              <a:t>objeto</a:t>
            </a:r>
            <a:r>
              <a:rPr lang="en-US" altLang="es-AR" sz="2400" dirty="0">
                <a:latin typeface="Arial" charset="0"/>
              </a:rPr>
              <a:t> </a:t>
            </a:r>
            <a:r>
              <a:rPr lang="en-US" altLang="es-AR" sz="2400" dirty="0" err="1">
                <a:latin typeface="Arial" charset="0"/>
              </a:rPr>
              <a:t>evento</a:t>
            </a:r>
            <a:r>
              <a:rPr lang="en-US" altLang="es-AR" sz="2400" dirty="0">
                <a:latin typeface="Arial" charset="0"/>
              </a:rPr>
              <a:t>  </a:t>
            </a:r>
            <a:r>
              <a:rPr lang="en-US" altLang="es-AR" sz="2400" dirty="0" err="1">
                <a:latin typeface="Arial" charset="0"/>
              </a:rPr>
              <a:t>es</a:t>
            </a:r>
            <a:r>
              <a:rPr lang="en-US" altLang="es-AR" sz="2400" dirty="0">
                <a:latin typeface="Arial" charset="0"/>
              </a:rPr>
              <a:t> un </a:t>
            </a:r>
            <a:r>
              <a:rPr lang="en-US" altLang="es-AR" sz="2400" dirty="0" err="1">
                <a:latin typeface="Arial" charset="0"/>
              </a:rPr>
              <a:t>parámetro</a:t>
            </a:r>
            <a:r>
              <a:rPr lang="en-US" altLang="es-AR" sz="2400" dirty="0">
                <a:latin typeface="Arial" charset="0"/>
              </a:rPr>
              <a:t> para el </a:t>
            </a:r>
            <a:r>
              <a:rPr lang="en-US" altLang="es-AR" sz="2400" dirty="0" err="1">
                <a:latin typeface="Arial" charset="0"/>
              </a:rPr>
              <a:t>método</a:t>
            </a:r>
            <a:r>
              <a:rPr lang="en-US" altLang="es-AR" sz="2400" dirty="0">
                <a:latin typeface="Arial" charset="0"/>
              </a:rPr>
              <a:t> </a:t>
            </a:r>
            <a:r>
              <a:rPr lang="en-US" altLang="es-AR" sz="2400" b="1" dirty="0" err="1">
                <a:latin typeface="Arial" charset="0"/>
              </a:rPr>
              <a:t>manejador</a:t>
            </a:r>
            <a:r>
              <a:rPr lang="en-US" altLang="es-AR" sz="2400" b="1" dirty="0">
                <a:latin typeface="Arial" charset="0"/>
              </a:rPr>
              <a:t> del </a:t>
            </a:r>
            <a:r>
              <a:rPr lang="en-US" altLang="es-AR" sz="2400" b="1" dirty="0" err="1">
                <a:latin typeface="Arial" charset="0"/>
              </a:rPr>
              <a:t>evento</a:t>
            </a:r>
            <a:endParaRPr lang="en-US" altLang="es-AR" sz="2400" b="1" dirty="0">
              <a:latin typeface="Arial" charset="0"/>
            </a:endParaRPr>
          </a:p>
        </p:txBody>
      </p:sp>
      <p:sp>
        <p:nvSpPr>
          <p:cNvPr id="34" name="Curved Up Arrow 33"/>
          <p:cNvSpPr/>
          <p:nvPr/>
        </p:nvSpPr>
        <p:spPr>
          <a:xfrm flipH="1">
            <a:off x="2286000" y="4883150"/>
            <a:ext cx="5394325" cy="571500"/>
          </a:xfrm>
          <a:prstGeom prst="curvedUpArrow">
            <a:avLst>
              <a:gd name="adj1" fmla="val 0"/>
              <a:gd name="adj2" fmla="val 44325"/>
              <a:gd name="adj3" fmla="val 25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tx1"/>
              </a:solidFill>
            </a:endParaRPr>
          </a:p>
        </p:txBody>
      </p:sp>
      <p:sp>
        <p:nvSpPr>
          <p:cNvPr id="35" name="Rectangle 8"/>
          <p:cNvSpPr>
            <a:spLocks noChangeArrowheads="1"/>
          </p:cNvSpPr>
          <p:nvPr/>
        </p:nvSpPr>
        <p:spPr bwMode="auto">
          <a:xfrm>
            <a:off x="4387580" y="4883150"/>
            <a:ext cx="1492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s-ES" altLang="es-AR" sz="1800" b="1" dirty="0">
                <a:solidFill>
                  <a:schemeClr val="accent2"/>
                </a:solidFill>
                <a:latin typeface="Arial" charset="0"/>
              </a:rPr>
              <a:t>registrado a</a:t>
            </a:r>
            <a:endParaRPr lang="en-US" altLang="es-AR" sz="1800" b="1" dirty="0">
              <a:solidFill>
                <a:schemeClr val="accent2"/>
              </a:solidFill>
              <a:latin typeface="Arial" charset="0"/>
            </a:endParaRPr>
          </a:p>
        </p:txBody>
      </p:sp>
      <p:sp>
        <p:nvSpPr>
          <p:cNvPr id="30" name="1 Título"/>
          <p:cNvSpPr txBox="1">
            <a:spLocks/>
          </p:cNvSpPr>
          <p:nvPr/>
        </p:nvSpPr>
        <p:spPr>
          <a:xfrm>
            <a:off x="649309" y="188640"/>
            <a:ext cx="7772400" cy="1124744"/>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Programación Basada en Eventos </a:t>
            </a:r>
            <a:endParaRPr lang="es-ES" sz="3600" b="1" dirty="0"/>
          </a:p>
        </p:txBody>
      </p:sp>
      <p:sp>
        <p:nvSpPr>
          <p:cNvPr id="26" name="Rectangle 8"/>
          <p:cNvSpPr>
            <a:spLocks noChangeArrowheads="1"/>
          </p:cNvSpPr>
          <p:nvPr/>
        </p:nvSpPr>
        <p:spPr bwMode="auto">
          <a:xfrm>
            <a:off x="6098118" y="4535681"/>
            <a:ext cx="8643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s-ES" altLang="es-AR" sz="1800" b="1" dirty="0" smtClean="0">
                <a:solidFill>
                  <a:schemeClr val="accent2"/>
                </a:solidFill>
                <a:latin typeface="Arial" charset="0"/>
              </a:rPr>
              <a:t>recibe</a:t>
            </a:r>
            <a:endParaRPr lang="en-US" altLang="es-AR" sz="1800" b="1" dirty="0">
              <a:solidFill>
                <a:schemeClr val="accent2"/>
              </a:solidFill>
              <a:latin typeface="Arial" charset="0"/>
            </a:endParaRPr>
          </a:p>
        </p:txBody>
      </p:sp>
    </p:spTree>
    <p:extLst>
      <p:ext uri="{BB962C8B-B14F-4D97-AF65-F5344CB8AC3E}">
        <p14:creationId xmlns:p14="http://schemas.microsoft.com/office/powerpoint/2010/main" val="75398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8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7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1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7177" grpId="0"/>
      <p:bldP spid="7178" grpId="0"/>
      <p:bldP spid="23" grpId="0" animBg="1"/>
      <p:bldP spid="25" grpId="0" animBg="1"/>
      <p:bldP spid="7181" grpId="0"/>
      <p:bldP spid="33" grpId="0" animBg="1"/>
      <p:bldP spid="22" grpId="0" animBg="1"/>
      <p:bldP spid="24" grpId="0" animBg="1"/>
      <p:bldP spid="29" grpId="0"/>
      <p:bldP spid="32" grpId="0"/>
      <p:bldP spid="34" grpId="0" animBg="1"/>
      <p:bldP spid="3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2" y="1124744"/>
            <a:ext cx="8591554" cy="5632311"/>
          </a:xfrm>
          <a:prstGeom prst="rect">
            <a:avLst/>
          </a:prstGeom>
          <a:solidFill>
            <a:schemeClr val="bg2">
              <a:lumMod val="40000"/>
              <a:lumOff val="60000"/>
            </a:schemeClr>
          </a:solidFill>
        </p:spPr>
        <p:txBody>
          <a:bodyPr wrap="square" rtlCol="0">
            <a:spAutoFit/>
          </a:bodyPr>
          <a:lstStyle/>
          <a:p>
            <a:r>
              <a:rPr lang="es-AR" sz="2000" b="1" dirty="0" err="1">
                <a:latin typeface="Courier New" panose="02070309020205020404" pitchFamily="49" charset="0"/>
                <a:cs typeface="Courier New" panose="02070309020205020404" pitchFamily="49" charset="0"/>
              </a:rPr>
              <a:t>private</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class</a:t>
            </a:r>
            <a:r>
              <a:rPr lang="es-AR" sz="2000" b="1" dirty="0">
                <a:latin typeface="Courier New" panose="02070309020205020404" pitchFamily="49" charset="0"/>
                <a:cs typeface="Courier New" panose="02070309020205020404" pitchFamily="49" charset="0"/>
              </a:rPr>
              <a:t> </a:t>
            </a:r>
            <a:r>
              <a:rPr lang="es-AR" sz="2000" b="1" dirty="0" err="1">
                <a:solidFill>
                  <a:srgbClr val="00B050"/>
                </a:solidFill>
                <a:latin typeface="Courier New" panose="02070309020205020404" pitchFamily="49" charset="0"/>
                <a:cs typeface="Courier New" panose="02070309020205020404" pitchFamily="49" charset="0"/>
              </a:rPr>
              <a:t>OyenteExtraer</a:t>
            </a:r>
            <a:r>
              <a:rPr lang="es-AR" sz="2000" b="1" dirty="0">
                <a:solidFill>
                  <a:srgbClr val="00B050"/>
                </a:solidFill>
                <a:latin typeface="Courier New" panose="02070309020205020404" pitchFamily="49" charset="0"/>
                <a:cs typeface="Courier New" panose="02070309020205020404" pitchFamily="49" charset="0"/>
              </a:rPr>
              <a:t> </a:t>
            </a:r>
            <a:endParaRPr lang="es-AR" sz="2000" b="1" dirty="0" smtClean="0">
              <a:solidFill>
                <a:srgbClr val="00B050"/>
              </a:solidFill>
              <a:latin typeface="Courier New" panose="02070309020205020404" pitchFamily="49" charset="0"/>
              <a:cs typeface="Courier New" panose="02070309020205020404" pitchFamily="49" charset="0"/>
            </a:endParaRPr>
          </a:p>
          <a:p>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implements</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ActionListener</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a:t>
            </a:r>
          </a:p>
          <a:p>
            <a:r>
              <a:rPr lang="es-AR" sz="2000" b="1" dirty="0" smtClean="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public</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void</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actionPerformed</a:t>
            </a:r>
            <a:r>
              <a:rPr lang="es-AR" sz="2000" b="1" dirty="0">
                <a:latin typeface="Courier New" panose="02070309020205020404" pitchFamily="49" charset="0"/>
                <a:cs typeface="Courier New" panose="02070309020205020404" pitchFamily="49" charset="0"/>
              </a:rPr>
              <a:t>(</a:t>
            </a:r>
            <a:r>
              <a:rPr lang="es-AR" sz="2000" b="1" dirty="0" err="1">
                <a:latin typeface="Courier New" panose="02070309020205020404" pitchFamily="49" charset="0"/>
                <a:cs typeface="Courier New" panose="02070309020205020404" pitchFamily="49" charset="0"/>
              </a:rPr>
              <a:t>ActionEvent</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event</a:t>
            </a:r>
            <a:r>
              <a:rPr lang="es-AR" sz="2000" b="1" dirty="0">
                <a:latin typeface="Courier New" panose="02070309020205020404" pitchFamily="49" charset="0"/>
                <a:cs typeface="Courier New" panose="02070309020205020404" pitchFamily="49" charset="0"/>
              </a:rPr>
              <a:t>){</a:t>
            </a:r>
          </a:p>
          <a:p>
            <a:r>
              <a:rPr lang="es-AR" sz="2000" b="1" dirty="0">
                <a:latin typeface="Courier New" panose="02070309020205020404" pitchFamily="49" charset="0"/>
                <a:cs typeface="Courier New" panose="02070309020205020404" pitchFamily="49" charset="0"/>
              </a:rPr>
              <a:t>  </a:t>
            </a:r>
            <a:r>
              <a:rPr lang="es-AR" sz="2000" b="1" dirty="0" err="1">
                <a:solidFill>
                  <a:srgbClr val="FF0000"/>
                </a:solidFill>
                <a:latin typeface="Courier New" panose="02070309020205020404" pitchFamily="49" charset="0"/>
                <a:cs typeface="Courier New" panose="02070309020205020404" pitchFamily="49" charset="0"/>
              </a:rPr>
              <a:t>float</a:t>
            </a:r>
            <a:r>
              <a:rPr lang="es-AR" sz="2000" b="1" dirty="0">
                <a:solidFill>
                  <a:srgbClr val="FF0000"/>
                </a:solidFill>
                <a:latin typeface="Courier New" panose="02070309020205020404" pitchFamily="49" charset="0"/>
                <a:cs typeface="Courier New" panose="02070309020205020404" pitchFamily="49" charset="0"/>
              </a:rPr>
              <a:t> </a:t>
            </a:r>
            <a:r>
              <a:rPr lang="es-AR" sz="2000" b="1" dirty="0" err="1">
                <a:solidFill>
                  <a:srgbClr val="FF0000"/>
                </a:solidFill>
                <a:latin typeface="Courier New" panose="02070309020205020404" pitchFamily="49" charset="0"/>
                <a:cs typeface="Courier New" panose="02070309020205020404" pitchFamily="49" charset="0"/>
              </a:rPr>
              <a:t>ext</a:t>
            </a:r>
            <a:r>
              <a:rPr lang="es-AR" sz="2000" b="1" dirty="0" smtClean="0">
                <a:solidFill>
                  <a:srgbClr val="FF0000"/>
                </a:solidFill>
                <a:latin typeface="Courier New" panose="02070309020205020404" pitchFamily="49" charset="0"/>
                <a:cs typeface="Courier New" panose="02070309020205020404" pitchFamily="49" charset="0"/>
              </a:rPr>
              <a:t>;  </a:t>
            </a:r>
            <a:r>
              <a:rPr lang="es-AR" sz="2000" b="1" dirty="0" err="1">
                <a:solidFill>
                  <a:srgbClr val="FF0000"/>
                </a:solidFill>
                <a:latin typeface="Courier New" panose="02070309020205020404" pitchFamily="49" charset="0"/>
                <a:cs typeface="Courier New" panose="02070309020205020404" pitchFamily="49" charset="0"/>
              </a:rPr>
              <a:t>String</a:t>
            </a:r>
            <a:r>
              <a:rPr lang="es-AR" sz="2000" b="1" dirty="0">
                <a:solidFill>
                  <a:srgbClr val="FF0000"/>
                </a:solidFill>
                <a:latin typeface="Courier New" panose="02070309020205020404" pitchFamily="49" charset="0"/>
                <a:cs typeface="Courier New" panose="02070309020205020404" pitchFamily="49" charset="0"/>
              </a:rPr>
              <a:t> </a:t>
            </a:r>
            <a:r>
              <a:rPr lang="es-AR" sz="2000" b="1" dirty="0" err="1">
                <a:solidFill>
                  <a:srgbClr val="FF0000"/>
                </a:solidFill>
                <a:latin typeface="Courier New" panose="02070309020205020404" pitchFamily="49" charset="0"/>
                <a:cs typeface="Courier New" panose="02070309020205020404" pitchFamily="49" charset="0"/>
              </a:rPr>
              <a:t>extraccion</a:t>
            </a:r>
            <a:r>
              <a:rPr lang="es-AR" sz="2000" b="1" dirty="0">
                <a:solidFill>
                  <a:srgbClr val="FF0000"/>
                </a:solidFill>
                <a:latin typeface="Courier New" panose="02070309020205020404" pitchFamily="49" charset="0"/>
                <a:cs typeface="Courier New" panose="02070309020205020404" pitchFamily="49" charset="0"/>
              </a:rPr>
              <a:t>;</a:t>
            </a:r>
          </a:p>
          <a:p>
            <a:r>
              <a:rPr lang="es-AR" sz="2000" b="1" dirty="0">
                <a:latin typeface="Courier New" panose="02070309020205020404" pitchFamily="49" charset="0"/>
                <a:cs typeface="Courier New" panose="02070309020205020404" pitchFamily="49" charset="0"/>
              </a:rPr>
              <a:t>  </a:t>
            </a:r>
            <a:r>
              <a:rPr lang="es-AR" sz="2000" b="1" dirty="0" err="1" smtClean="0">
                <a:solidFill>
                  <a:srgbClr val="7030A0"/>
                </a:solidFill>
                <a:latin typeface="Courier New" panose="02070309020205020404" pitchFamily="49" charset="0"/>
                <a:cs typeface="Courier New" panose="02070309020205020404" pitchFamily="49" charset="0"/>
              </a:rPr>
              <a:t>JOptionPane</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dialogo = new </a:t>
            </a:r>
            <a:r>
              <a:rPr lang="es-AR" sz="2000" b="1" dirty="0" err="1">
                <a:solidFill>
                  <a:srgbClr val="7030A0"/>
                </a:solidFill>
                <a:latin typeface="Courier New" panose="02070309020205020404" pitchFamily="49" charset="0"/>
                <a:cs typeface="Courier New" panose="02070309020205020404" pitchFamily="49" charset="0"/>
              </a:rPr>
              <a:t>JOptionPane</a:t>
            </a:r>
            <a:r>
              <a:rPr lang="es-AR" sz="2000" b="1" dirty="0" smtClean="0">
                <a:latin typeface="Courier New" panose="02070309020205020404" pitchFamily="49" charset="0"/>
                <a:cs typeface="Courier New" panose="02070309020205020404" pitchFamily="49" charset="0"/>
              </a:rPr>
              <a:t>();</a:t>
            </a:r>
            <a:endParaRPr lang="es-AR" sz="2000" b="1" dirty="0">
              <a:latin typeface="Courier New" panose="02070309020205020404" pitchFamily="49" charset="0"/>
              <a:cs typeface="Courier New" panose="02070309020205020404" pitchFamily="49" charset="0"/>
            </a:endParaRPr>
          </a:p>
          <a:p>
            <a:r>
              <a:rPr lang="es-AR" sz="2000" b="1" dirty="0">
                <a:latin typeface="Courier New" panose="02070309020205020404" pitchFamily="49" charset="0"/>
                <a:cs typeface="Courier New" panose="02070309020205020404" pitchFamily="49" charset="0"/>
              </a:rPr>
              <a:t>  </a:t>
            </a:r>
            <a:r>
              <a:rPr lang="es-AR" sz="2000" b="1" dirty="0" err="1">
                <a:solidFill>
                  <a:srgbClr val="FF0000"/>
                </a:solidFill>
                <a:latin typeface="Courier New" panose="02070309020205020404" pitchFamily="49" charset="0"/>
                <a:cs typeface="Courier New" panose="02070309020205020404" pitchFamily="49" charset="0"/>
              </a:rPr>
              <a:t>extraccion</a:t>
            </a:r>
            <a:r>
              <a:rPr lang="es-AR" sz="2000" b="1" dirty="0">
                <a:solidFill>
                  <a:srgbClr val="FF0000"/>
                </a:solidFill>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dialogo.showInputDialog</a:t>
            </a:r>
            <a:r>
              <a:rPr lang="es-AR" sz="2000" b="1" dirty="0">
                <a:latin typeface="Courier New" panose="02070309020205020404" pitchFamily="49" charset="0"/>
                <a:cs typeface="Courier New" panose="02070309020205020404" pitchFamily="49" charset="0"/>
              </a:rPr>
              <a:t> </a:t>
            </a:r>
            <a:endParaRPr lang="es-AR" sz="2000" b="1" dirty="0" smtClean="0">
              <a:latin typeface="Courier New" panose="02070309020205020404" pitchFamily="49" charset="0"/>
              <a:cs typeface="Courier New" panose="02070309020205020404" pitchFamily="49" charset="0"/>
            </a:endParaRP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Ingrese la cantidad a extraer" );  </a:t>
            </a:r>
          </a:p>
          <a:p>
            <a:r>
              <a:rPr lang="es-AR" sz="2000" b="1" dirty="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if</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a:t>
            </a:r>
            <a:r>
              <a:rPr lang="es-AR" sz="2000" b="1" dirty="0" err="1" smtClean="0">
                <a:solidFill>
                  <a:srgbClr val="FF0000"/>
                </a:solidFill>
                <a:latin typeface="Courier New" panose="02070309020205020404" pitchFamily="49" charset="0"/>
                <a:cs typeface="Courier New" panose="02070309020205020404" pitchFamily="49" charset="0"/>
              </a:rPr>
              <a:t>extraccion</a:t>
            </a:r>
            <a:r>
              <a:rPr lang="es-AR" sz="2000" b="1" dirty="0" smtClean="0">
                <a:solidFill>
                  <a:srgbClr val="FF0000"/>
                </a:solidFill>
                <a:latin typeface="Courier New" panose="02070309020205020404" pitchFamily="49" charset="0"/>
                <a:cs typeface="Courier New" panose="02070309020205020404" pitchFamily="49" charset="0"/>
              </a:rPr>
              <a:t>!=</a:t>
            </a:r>
            <a:r>
              <a:rPr lang="es-AR" sz="2000" b="1" dirty="0" err="1" smtClean="0">
                <a:solidFill>
                  <a:srgbClr val="FF0000"/>
                </a:solidFill>
                <a:latin typeface="Courier New" panose="02070309020205020404" pitchFamily="49" charset="0"/>
                <a:cs typeface="Courier New" panose="02070309020205020404" pitchFamily="49" charset="0"/>
              </a:rPr>
              <a:t>null</a:t>
            </a:r>
            <a:r>
              <a:rPr lang="es-AR" sz="2000" b="1" dirty="0" smtClean="0">
                <a:solidFill>
                  <a:srgbClr val="FF0000"/>
                </a:solidFill>
                <a:latin typeface="Courier New" panose="02070309020205020404" pitchFamily="49" charset="0"/>
                <a:cs typeface="Courier New" panose="02070309020205020404" pitchFamily="49" charset="0"/>
              </a:rPr>
              <a:t>)&amp;&amp; </a:t>
            </a:r>
            <a:r>
              <a:rPr lang="es-AR" sz="2000" b="1" dirty="0" err="1" smtClean="0">
                <a:solidFill>
                  <a:srgbClr val="FF0000"/>
                </a:solidFill>
                <a:latin typeface="Courier New" panose="02070309020205020404" pitchFamily="49" charset="0"/>
                <a:cs typeface="Courier New" panose="02070309020205020404" pitchFamily="49" charset="0"/>
              </a:rPr>
              <a:t>extraccion.length</a:t>
            </a:r>
            <a:r>
              <a:rPr lang="es-AR" sz="2000" b="1" dirty="0">
                <a:solidFill>
                  <a:srgbClr val="FF0000"/>
                </a:solidFill>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 &gt; 0)){</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a:solidFill>
                  <a:srgbClr val="FF0000"/>
                </a:solidFill>
                <a:latin typeface="Courier New" panose="02070309020205020404" pitchFamily="49" charset="0"/>
                <a:cs typeface="Courier New" panose="02070309020205020404" pitchFamily="49" charset="0"/>
              </a:rPr>
              <a:t>ext</a:t>
            </a:r>
            <a:r>
              <a:rPr lang="es-AR" sz="2000" b="1" dirty="0">
                <a:solidFill>
                  <a:srgbClr val="FF0000"/>
                </a:solidFill>
                <a:latin typeface="Courier New" panose="02070309020205020404" pitchFamily="49" charset="0"/>
                <a:cs typeface="Courier New" panose="02070309020205020404" pitchFamily="49" charset="0"/>
              </a:rPr>
              <a:t> = </a:t>
            </a:r>
            <a:r>
              <a:rPr lang="es-AR" sz="2000" b="1" dirty="0" err="1">
                <a:solidFill>
                  <a:srgbClr val="FF0000"/>
                </a:solidFill>
                <a:latin typeface="Courier New" panose="02070309020205020404" pitchFamily="49" charset="0"/>
                <a:cs typeface="Courier New" panose="02070309020205020404" pitchFamily="49" charset="0"/>
              </a:rPr>
              <a:t>Float.parseFloat</a:t>
            </a:r>
            <a:r>
              <a:rPr lang="es-AR" sz="2000" b="1" dirty="0">
                <a:solidFill>
                  <a:srgbClr val="FF0000"/>
                </a:solidFill>
                <a:latin typeface="Courier New" panose="02070309020205020404" pitchFamily="49" charset="0"/>
                <a:cs typeface="Courier New" panose="02070309020205020404" pitchFamily="49" charset="0"/>
              </a:rPr>
              <a:t>(</a:t>
            </a:r>
            <a:r>
              <a:rPr lang="es-AR" sz="2000" b="1" dirty="0" err="1">
                <a:solidFill>
                  <a:srgbClr val="FF0000"/>
                </a:solidFill>
                <a:latin typeface="Courier New" panose="02070309020205020404" pitchFamily="49" charset="0"/>
                <a:cs typeface="Courier New" panose="02070309020205020404" pitchFamily="49" charset="0"/>
              </a:rPr>
              <a:t>extraccion</a:t>
            </a:r>
            <a:r>
              <a:rPr lang="es-AR" sz="2000" b="1" dirty="0">
                <a:solidFill>
                  <a:srgbClr val="FF0000"/>
                </a:solidFill>
                <a:latin typeface="Courier New" panose="02070309020205020404" pitchFamily="49" charset="0"/>
                <a:cs typeface="Courier New" panose="02070309020205020404" pitchFamily="49" charset="0"/>
              </a:rPr>
              <a:t>);</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if</a:t>
            </a:r>
            <a:r>
              <a:rPr lang="es-AR" sz="2000" b="1" dirty="0">
                <a:latin typeface="Courier New" panose="02070309020205020404" pitchFamily="49" charset="0"/>
                <a:cs typeface="Courier New" panose="02070309020205020404" pitchFamily="49" charset="0"/>
              </a:rPr>
              <a:t> (</a:t>
            </a:r>
            <a:r>
              <a:rPr lang="es-AR" sz="2000" b="1" dirty="0" err="1">
                <a:solidFill>
                  <a:srgbClr val="0070C0"/>
                </a:solidFill>
                <a:latin typeface="Courier New" panose="02070309020205020404" pitchFamily="49" charset="0"/>
                <a:cs typeface="Courier New" panose="02070309020205020404" pitchFamily="49" charset="0"/>
              </a:rPr>
              <a:t>cuenta.puedeExtraer</a:t>
            </a:r>
            <a:r>
              <a:rPr lang="es-AR" sz="2000" b="1" dirty="0">
                <a:solidFill>
                  <a:srgbClr val="0070C0"/>
                </a:solidFill>
                <a:latin typeface="Courier New" panose="02070309020205020404" pitchFamily="49" charset="0"/>
                <a:cs typeface="Courier New" panose="02070309020205020404" pitchFamily="49" charset="0"/>
              </a:rPr>
              <a:t>(</a:t>
            </a:r>
            <a:r>
              <a:rPr lang="es-AR" sz="2000" b="1" dirty="0" err="1">
                <a:solidFill>
                  <a:srgbClr val="0070C0"/>
                </a:solidFill>
                <a:latin typeface="Courier New" panose="02070309020205020404" pitchFamily="49" charset="0"/>
                <a:cs typeface="Courier New" panose="02070309020205020404" pitchFamily="49" charset="0"/>
              </a:rPr>
              <a:t>ext</a:t>
            </a:r>
            <a:r>
              <a:rPr lang="es-AR" sz="2000" b="1" dirty="0">
                <a:solidFill>
                  <a:srgbClr val="0070C0"/>
                </a:solidFill>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   	</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dialogo.showMessageDialog</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null</a:t>
            </a:r>
            <a:r>
              <a:rPr lang="es-AR" sz="2000" b="1" dirty="0">
                <a:latin typeface="Courier New" panose="02070309020205020404" pitchFamily="49" charset="0"/>
                <a:cs typeface="Courier New" panose="02070309020205020404" pitchFamily="49" charset="0"/>
              </a:rPr>
              <a:t>, </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Usted extrajo " + </a:t>
            </a:r>
            <a:r>
              <a:rPr lang="es-AR" sz="2000" b="1" dirty="0" err="1">
                <a:solidFill>
                  <a:srgbClr val="FF0000"/>
                </a:solidFill>
                <a:latin typeface="Courier New" panose="02070309020205020404" pitchFamily="49" charset="0"/>
                <a:cs typeface="Courier New" panose="02070309020205020404" pitchFamily="49" charset="0"/>
              </a:rPr>
              <a:t>ext</a:t>
            </a:r>
            <a:r>
              <a:rPr lang="es-AR" sz="2000" b="1" dirty="0">
                <a:latin typeface="Courier New" panose="02070309020205020404" pitchFamily="49" charset="0"/>
                <a:cs typeface="Courier New" panose="02070309020205020404" pitchFamily="49" charset="0"/>
              </a:rPr>
              <a:t>+ " </a:t>
            </a:r>
            <a:r>
              <a:rPr lang="es-AR" sz="2000" b="1" dirty="0" smtClean="0">
                <a:latin typeface="Courier New" panose="02070309020205020404" pitchFamily="49" charset="0"/>
                <a:cs typeface="Courier New" panose="02070309020205020404" pitchFamily="49" charset="0"/>
              </a:rPr>
              <a:t>pesos", </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 </a:t>
            </a:r>
            <a:r>
              <a:rPr lang="es-AR" sz="2000" b="1" dirty="0">
                <a:latin typeface="Courier New" panose="02070309020205020404" pitchFamily="49" charset="0"/>
                <a:cs typeface="Courier New" panose="02070309020205020404" pitchFamily="49" charset="0"/>
              </a:rPr>
              <a:t>Extracción", </a:t>
            </a:r>
            <a:r>
              <a:rPr lang="es-AR" sz="2000" b="1" dirty="0" err="1" smtClean="0">
                <a:latin typeface="Courier New" panose="02070309020205020404" pitchFamily="49" charset="0"/>
                <a:cs typeface="Courier New" panose="02070309020205020404" pitchFamily="49" charset="0"/>
              </a:rPr>
              <a:t>JOptionPane.PLAIN_MESSAGE</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 </a:t>
            </a:r>
          </a:p>
          <a:p>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0070C0"/>
                </a:solidFill>
                <a:latin typeface="Courier New" panose="02070309020205020404" pitchFamily="49" charset="0"/>
                <a:cs typeface="Courier New" panose="02070309020205020404" pitchFamily="49" charset="0"/>
              </a:rPr>
              <a:t>cuenta.extraer</a:t>
            </a:r>
            <a:r>
              <a:rPr lang="es-AR" sz="2000" b="1" dirty="0" smtClean="0">
                <a:solidFill>
                  <a:srgbClr val="0070C0"/>
                </a:solidFill>
                <a:latin typeface="Courier New" panose="02070309020205020404" pitchFamily="49" charset="0"/>
                <a:cs typeface="Courier New" panose="02070309020205020404" pitchFamily="49" charset="0"/>
              </a:rPr>
              <a:t>(</a:t>
            </a:r>
            <a:r>
              <a:rPr lang="es-AR" sz="2000" b="1" dirty="0" err="1" smtClean="0">
                <a:solidFill>
                  <a:srgbClr val="0070C0"/>
                </a:solidFill>
                <a:latin typeface="Courier New" panose="02070309020205020404" pitchFamily="49" charset="0"/>
                <a:cs typeface="Courier New" panose="02070309020205020404" pitchFamily="49" charset="0"/>
              </a:rPr>
              <a:t>ext</a:t>
            </a:r>
            <a:r>
              <a:rPr lang="es-AR" sz="2000" b="1" dirty="0">
                <a:solidFill>
                  <a:srgbClr val="0070C0"/>
                </a:solidFill>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a:t>
            </a:r>
          </a:p>
          <a:p>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else</a:t>
            </a:r>
            <a:r>
              <a:rPr lang="es-AR" sz="2000" b="1" dirty="0">
                <a:latin typeface="Courier New" panose="02070309020205020404" pitchFamily="49" charset="0"/>
                <a:cs typeface="Courier New" panose="02070309020205020404" pitchFamily="49" charset="0"/>
              </a:rPr>
              <a:t> </a:t>
            </a:r>
          </a:p>
          <a:p>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dialogo.showMessageDialog</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null</a:t>
            </a:r>
            <a:r>
              <a:rPr lang="es-AR" sz="2000" b="1" dirty="0">
                <a:latin typeface="Courier New" panose="02070309020205020404" pitchFamily="49" charset="0"/>
                <a:cs typeface="Courier New" panose="02070309020205020404" pitchFamily="49" charset="0"/>
              </a:rPr>
              <a:t>, </a:t>
            </a:r>
          </a:p>
          <a:p>
            <a:r>
              <a:rPr lang="es-AR" sz="2000" b="1" dirty="0">
                <a:latin typeface="Courier New" panose="02070309020205020404" pitchFamily="49" charset="0"/>
                <a:cs typeface="Courier New" panose="02070309020205020404" pitchFamily="49" charset="0"/>
              </a:rPr>
              <a:t>          "Usted NO puede extraer esa cantidad",  </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Advertencia", </a:t>
            </a:r>
            <a:r>
              <a:rPr lang="es-AR" sz="2000" b="1" dirty="0" err="1" smtClean="0">
                <a:latin typeface="Courier New" panose="02070309020205020404" pitchFamily="49" charset="0"/>
                <a:cs typeface="Courier New" panose="02070309020205020404" pitchFamily="49" charset="0"/>
              </a:rPr>
              <a:t>JOptionPane.WARNING_MESSAGE</a:t>
            </a:r>
            <a:r>
              <a:rPr lang="es-AR" sz="2000" b="1" dirty="0" smtClean="0">
                <a:latin typeface="Courier New" panose="02070309020205020404" pitchFamily="49" charset="0"/>
                <a:cs typeface="Courier New" panose="02070309020205020404" pitchFamily="49" charset="0"/>
              </a:rPr>
              <a:t>); }}}</a:t>
            </a: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
        <p:nvSpPr>
          <p:cNvPr id="4" name="3 Rectángulo"/>
          <p:cNvSpPr/>
          <p:nvPr/>
        </p:nvSpPr>
        <p:spPr>
          <a:xfrm>
            <a:off x="2699791" y="2348880"/>
            <a:ext cx="5616623"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Rectángulo"/>
          <p:cNvSpPr/>
          <p:nvPr/>
        </p:nvSpPr>
        <p:spPr>
          <a:xfrm>
            <a:off x="2719459" y="2708920"/>
            <a:ext cx="5582208"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Rectángulo"/>
          <p:cNvSpPr/>
          <p:nvPr/>
        </p:nvSpPr>
        <p:spPr>
          <a:xfrm>
            <a:off x="1608686" y="4221088"/>
            <a:ext cx="6707729" cy="8697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Rectángulo"/>
          <p:cNvSpPr/>
          <p:nvPr/>
        </p:nvSpPr>
        <p:spPr>
          <a:xfrm>
            <a:off x="1386854" y="5733255"/>
            <a:ext cx="6914813" cy="10237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54634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268760"/>
            <a:ext cx="3581400" cy="493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1620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44942" y="1124744"/>
            <a:ext cx="8591554" cy="5632311"/>
          </a:xfrm>
          <a:prstGeom prst="rect">
            <a:avLst/>
          </a:prstGeom>
          <a:solidFill>
            <a:schemeClr val="bg2">
              <a:lumMod val="40000"/>
              <a:lumOff val="60000"/>
            </a:schemeClr>
          </a:solidFill>
        </p:spPr>
        <p:txBody>
          <a:bodyPr wrap="square" rtlCol="0">
            <a:spAutoFit/>
          </a:bodyPr>
          <a:lstStyle/>
          <a:p>
            <a:pPr>
              <a:spcBef>
                <a:spcPts val="600"/>
              </a:spcBef>
            </a:pPr>
            <a:r>
              <a:rPr lang="es-AR" sz="2000" b="1" dirty="0" err="1">
                <a:latin typeface="Courier New" panose="02070309020205020404" pitchFamily="49" charset="0"/>
                <a:cs typeface="Courier New" panose="02070309020205020404" pitchFamily="49" charset="0"/>
              </a:rPr>
              <a:t>private</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class</a:t>
            </a:r>
            <a:r>
              <a:rPr lang="es-AR" sz="2000" b="1" dirty="0">
                <a:latin typeface="Courier New" panose="02070309020205020404" pitchFamily="49" charset="0"/>
                <a:cs typeface="Courier New" panose="02070309020205020404" pitchFamily="49" charset="0"/>
              </a:rPr>
              <a:t> </a:t>
            </a:r>
            <a:r>
              <a:rPr lang="es-AR" sz="2000" b="1" dirty="0" err="1">
                <a:solidFill>
                  <a:srgbClr val="00B050"/>
                </a:solidFill>
                <a:latin typeface="Courier New" panose="02070309020205020404" pitchFamily="49" charset="0"/>
                <a:cs typeface="Courier New" panose="02070309020205020404" pitchFamily="49" charset="0"/>
              </a:rPr>
              <a:t>OyenteConsultar</a:t>
            </a:r>
            <a:r>
              <a:rPr lang="es-AR" sz="2000" b="1" dirty="0">
                <a:solidFill>
                  <a:srgbClr val="00B050"/>
                </a:solidFill>
                <a:latin typeface="Courier New" panose="02070309020205020404" pitchFamily="49" charset="0"/>
                <a:cs typeface="Courier New" panose="02070309020205020404" pitchFamily="49" charset="0"/>
              </a:rPr>
              <a:t> </a:t>
            </a:r>
            <a:endParaRPr lang="es-AR" sz="2000" b="1" dirty="0" smtClean="0">
              <a:solidFill>
                <a:srgbClr val="00B050"/>
              </a:solidFill>
              <a:latin typeface="Courier New" panose="02070309020205020404" pitchFamily="49" charset="0"/>
              <a:cs typeface="Courier New" panose="02070309020205020404" pitchFamily="49" charset="0"/>
            </a:endParaRP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implements</a:t>
            </a:r>
            <a:r>
              <a:rPr lang="es-AR" sz="2000" b="1" dirty="0" smtClean="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ActionListener</a:t>
            </a:r>
            <a:r>
              <a:rPr lang="es-AR" sz="2000" b="1" dirty="0">
                <a:latin typeface="Courier New" panose="02070309020205020404" pitchFamily="49" charset="0"/>
                <a:cs typeface="Courier New" panose="02070309020205020404" pitchFamily="49" charset="0"/>
              </a:rPr>
              <a:t> {</a:t>
            </a: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public</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void</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actionPerformed</a:t>
            </a:r>
            <a:r>
              <a:rPr lang="es-AR" sz="2000" b="1" dirty="0">
                <a:latin typeface="Courier New" panose="02070309020205020404" pitchFamily="49" charset="0"/>
                <a:cs typeface="Courier New" panose="02070309020205020404" pitchFamily="49" charset="0"/>
              </a:rPr>
              <a:t>(</a:t>
            </a:r>
            <a:r>
              <a:rPr lang="es-AR" sz="2000" b="1" dirty="0" err="1">
                <a:latin typeface="Courier New" panose="02070309020205020404" pitchFamily="49" charset="0"/>
                <a:cs typeface="Courier New" panose="02070309020205020404" pitchFamily="49" charset="0"/>
              </a:rPr>
              <a:t>ActionEvent</a:t>
            </a: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event</a:t>
            </a:r>
            <a:r>
              <a:rPr lang="es-AR" sz="2000" b="1" dirty="0">
                <a:latin typeface="Courier New" panose="02070309020205020404" pitchFamily="49" charset="0"/>
                <a:cs typeface="Courier New" panose="02070309020205020404" pitchFamily="49" charset="0"/>
              </a:rPr>
              <a:t>){</a:t>
            </a: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err="1" smtClean="0">
                <a:solidFill>
                  <a:srgbClr val="7030A0"/>
                </a:solidFill>
                <a:latin typeface="Courier New" panose="02070309020205020404" pitchFamily="49" charset="0"/>
                <a:cs typeface="Courier New" panose="02070309020205020404" pitchFamily="49" charset="0"/>
              </a:rPr>
              <a:t>JOptionPane</a:t>
            </a:r>
            <a:r>
              <a:rPr lang="es-AR" sz="2000" b="1" dirty="0" smtClean="0">
                <a:solidFill>
                  <a:srgbClr val="7030A0"/>
                </a:solidFill>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dialogo = new </a:t>
            </a:r>
            <a:r>
              <a:rPr lang="es-AR" sz="2000" b="1" dirty="0" err="1">
                <a:solidFill>
                  <a:srgbClr val="7030A0"/>
                </a:solidFill>
                <a:latin typeface="Courier New" panose="02070309020205020404" pitchFamily="49" charset="0"/>
                <a:cs typeface="Courier New" panose="02070309020205020404" pitchFamily="49" charset="0"/>
              </a:rPr>
              <a:t>JOptionPane</a:t>
            </a:r>
            <a:r>
              <a:rPr lang="es-AR" sz="2000" b="1" dirty="0">
                <a:latin typeface="Courier New" panose="02070309020205020404" pitchFamily="49" charset="0"/>
                <a:cs typeface="Courier New" panose="02070309020205020404" pitchFamily="49" charset="0"/>
              </a:rPr>
              <a:t>();</a:t>
            </a: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if</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a:t>
            </a:r>
            <a:r>
              <a:rPr lang="es-AR" sz="2000" b="1" dirty="0" err="1">
                <a:solidFill>
                  <a:srgbClr val="0070C0"/>
                </a:solidFill>
                <a:latin typeface="Courier New" panose="02070309020205020404" pitchFamily="49" charset="0"/>
                <a:cs typeface="Courier New" panose="02070309020205020404" pitchFamily="49" charset="0"/>
              </a:rPr>
              <a:t>cuenta.obtenerSaldo</a:t>
            </a:r>
            <a:r>
              <a:rPr lang="es-AR" sz="2000" b="1" dirty="0">
                <a:solidFill>
                  <a:srgbClr val="0070C0"/>
                </a:solidFill>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&gt;=0)</a:t>
            </a:r>
          </a:p>
          <a:p>
            <a:pPr>
              <a:spcBef>
                <a:spcPts val="600"/>
              </a:spcBef>
            </a:pPr>
            <a:r>
              <a:rPr lang="es-AR" sz="2000" b="1" dirty="0" smtClean="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dialogo.showMessageDialog</a:t>
            </a:r>
            <a:r>
              <a:rPr lang="es-AR" sz="2000" b="1" dirty="0" smtClean="0">
                <a:latin typeface="Courier New" panose="02070309020205020404" pitchFamily="49" charset="0"/>
                <a:cs typeface="Courier New" panose="02070309020205020404" pitchFamily="49" charset="0"/>
              </a:rPr>
              <a:t>(</a:t>
            </a:r>
            <a:r>
              <a:rPr lang="es-AR" sz="2000" b="1" dirty="0" err="1" smtClean="0">
                <a:latin typeface="Courier New" panose="02070309020205020404" pitchFamily="49" charset="0"/>
                <a:cs typeface="Courier New" panose="02070309020205020404" pitchFamily="49" charset="0"/>
              </a:rPr>
              <a:t>null</a:t>
            </a:r>
            <a:r>
              <a:rPr lang="es-AR" sz="2000" b="1" dirty="0">
                <a:latin typeface="Courier New" panose="02070309020205020404" pitchFamily="49" charset="0"/>
                <a:cs typeface="Courier New" panose="02070309020205020404" pitchFamily="49" charset="0"/>
              </a:rPr>
              <a:t>, </a:t>
            </a: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Usted tiene un saldo de " + </a:t>
            </a:r>
            <a:r>
              <a:rPr lang="es-AR" sz="2000" b="1" dirty="0" smtClean="0">
                <a:latin typeface="Courier New" panose="02070309020205020404" pitchFamily="49" charset="0"/>
                <a:cs typeface="Courier New" panose="02070309020205020404" pitchFamily="49" charset="0"/>
              </a:rPr>
              <a:t>	 		</a:t>
            </a:r>
            <a:r>
              <a:rPr lang="es-AR" sz="2000" b="1" dirty="0" err="1" smtClean="0">
                <a:solidFill>
                  <a:srgbClr val="0070C0"/>
                </a:solidFill>
                <a:latin typeface="Courier New" panose="02070309020205020404" pitchFamily="49" charset="0"/>
                <a:cs typeface="Courier New" panose="02070309020205020404" pitchFamily="49" charset="0"/>
              </a:rPr>
              <a:t>cuenta.obtenerSaldo</a:t>
            </a:r>
            <a:r>
              <a:rPr lang="es-AR" sz="2000" b="1" dirty="0">
                <a:solidFill>
                  <a:srgbClr val="0070C0"/>
                </a:solidFill>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a:t>
            </a:r>
          </a:p>
          <a:p>
            <a:pPr>
              <a:spcBef>
                <a:spcPts val="600"/>
              </a:spcBef>
            </a:pPr>
            <a:r>
              <a:rPr lang="es-AR" sz="2000" b="1" dirty="0">
                <a:latin typeface="Courier New" panose="02070309020205020404" pitchFamily="49" charset="0"/>
                <a:cs typeface="Courier New" panose="02070309020205020404" pitchFamily="49" charset="0"/>
              </a:rPr>
              <a:t>      " pesos","SALDO",</a:t>
            </a:r>
            <a:r>
              <a:rPr lang="es-AR" sz="2000" b="1" dirty="0" err="1" smtClean="0">
                <a:latin typeface="Courier New" panose="02070309020205020404" pitchFamily="49" charset="0"/>
                <a:cs typeface="Courier New" panose="02070309020205020404" pitchFamily="49" charset="0"/>
              </a:rPr>
              <a:t>dialogo.INFORMATION_MESSAGE</a:t>
            </a:r>
            <a:r>
              <a:rPr lang="es-AR" sz="2000" b="1" dirty="0" smtClean="0">
                <a:latin typeface="Courier New" panose="02070309020205020404" pitchFamily="49" charset="0"/>
                <a:cs typeface="Courier New" panose="02070309020205020404" pitchFamily="49" charset="0"/>
              </a:rPr>
              <a:t>); </a:t>
            </a:r>
            <a:endParaRPr lang="es-AR" sz="2000" b="1" dirty="0">
              <a:latin typeface="Courier New" panose="02070309020205020404" pitchFamily="49" charset="0"/>
              <a:cs typeface="Courier New" panose="02070309020205020404" pitchFamily="49" charset="0"/>
            </a:endParaRP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err="1" smtClean="0">
                <a:latin typeface="Courier New" panose="02070309020205020404" pitchFamily="49" charset="0"/>
                <a:cs typeface="Courier New" panose="02070309020205020404" pitchFamily="49" charset="0"/>
              </a:rPr>
              <a:t>else</a:t>
            </a:r>
            <a:r>
              <a:rPr lang="es-AR" sz="2000" b="1" dirty="0" smtClean="0">
                <a:latin typeface="Courier New" panose="02070309020205020404" pitchFamily="49" charset="0"/>
                <a:cs typeface="Courier New" panose="02070309020205020404" pitchFamily="49" charset="0"/>
              </a:rPr>
              <a:t>                       </a:t>
            </a:r>
            <a:endParaRPr lang="es-AR" sz="2000" b="1" dirty="0">
              <a:latin typeface="Courier New" panose="02070309020205020404" pitchFamily="49" charset="0"/>
              <a:cs typeface="Courier New" panose="02070309020205020404" pitchFamily="49" charset="0"/>
            </a:endParaRP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err="1">
                <a:latin typeface="Courier New" panose="02070309020205020404" pitchFamily="49" charset="0"/>
                <a:cs typeface="Courier New" panose="02070309020205020404" pitchFamily="49" charset="0"/>
              </a:rPr>
              <a:t>dialogo.showMessageDialog</a:t>
            </a:r>
            <a:r>
              <a:rPr lang="es-AR" sz="2000" b="1" dirty="0">
                <a:latin typeface="Courier New" panose="02070309020205020404" pitchFamily="49" charset="0"/>
                <a:cs typeface="Courier New" panose="02070309020205020404" pitchFamily="49" charset="0"/>
              </a:rPr>
              <a:t>(</a:t>
            </a:r>
            <a:r>
              <a:rPr lang="es-AR" sz="2000" b="1" dirty="0" err="1">
                <a:latin typeface="Courier New" panose="02070309020205020404" pitchFamily="49" charset="0"/>
                <a:cs typeface="Courier New" panose="02070309020205020404" pitchFamily="49" charset="0"/>
              </a:rPr>
              <a:t>null</a:t>
            </a:r>
            <a:r>
              <a:rPr lang="es-AR" sz="2000" b="1" dirty="0">
                <a:latin typeface="Courier New" panose="02070309020205020404" pitchFamily="49" charset="0"/>
                <a:cs typeface="Courier New" panose="02070309020205020404" pitchFamily="49" charset="0"/>
              </a:rPr>
              <a:t>, </a:t>
            </a: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Usted está en descubierto en " + </a:t>
            </a:r>
          </a:p>
          <a:p>
            <a:pPr>
              <a:spcBef>
                <a:spcPts val="600"/>
              </a:spcBef>
            </a:pPr>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1)*</a:t>
            </a:r>
            <a:r>
              <a:rPr lang="es-AR" sz="2000" b="1" dirty="0" err="1">
                <a:solidFill>
                  <a:srgbClr val="0070C0"/>
                </a:solidFill>
                <a:latin typeface="Courier New" panose="02070309020205020404" pitchFamily="49" charset="0"/>
                <a:cs typeface="Courier New" panose="02070309020205020404" pitchFamily="49" charset="0"/>
              </a:rPr>
              <a:t>cuenta.obtenerSaldo</a:t>
            </a:r>
            <a:r>
              <a:rPr lang="es-AR" sz="2000" b="1" dirty="0">
                <a:solidFill>
                  <a:srgbClr val="0070C0"/>
                </a:solidFill>
                <a:latin typeface="Courier New" panose="02070309020205020404" pitchFamily="49" charset="0"/>
                <a:cs typeface="Courier New" panose="02070309020205020404" pitchFamily="49" charset="0"/>
              </a:rPr>
              <a:t>()</a:t>
            </a:r>
            <a:r>
              <a:rPr lang="es-AR" sz="2000" b="1" dirty="0">
                <a:latin typeface="Courier New" panose="02070309020205020404" pitchFamily="49" charset="0"/>
                <a:cs typeface="Courier New" panose="02070309020205020404" pitchFamily="49" charset="0"/>
              </a:rPr>
              <a:t> + " pesos",                            	</a:t>
            </a:r>
            <a:r>
              <a:rPr lang="es-AR" sz="2000" b="1" dirty="0" smtClean="0">
                <a:latin typeface="Courier New" panose="02070309020205020404" pitchFamily="49" charset="0"/>
                <a:cs typeface="Courier New" panose="02070309020205020404" pitchFamily="49" charset="0"/>
              </a:rPr>
              <a:t> "</a:t>
            </a:r>
            <a:r>
              <a:rPr lang="es-AR" sz="2000" b="1" dirty="0">
                <a:latin typeface="Courier New" panose="02070309020205020404" pitchFamily="49" charset="0"/>
                <a:cs typeface="Courier New" panose="02070309020205020404" pitchFamily="49" charset="0"/>
              </a:rPr>
              <a:t>SALDO", </a:t>
            </a:r>
            <a:r>
              <a:rPr lang="es-AR" sz="2000" b="1" dirty="0" err="1">
                <a:latin typeface="Courier New" panose="02070309020205020404" pitchFamily="49" charset="0"/>
                <a:cs typeface="Courier New" panose="02070309020205020404" pitchFamily="49" charset="0"/>
              </a:rPr>
              <a:t>JOptionPane.ERROR_MESSAGE</a:t>
            </a:r>
            <a:r>
              <a:rPr lang="es-AR" sz="2000" b="1" dirty="0">
                <a:latin typeface="Courier New" panose="02070309020205020404" pitchFamily="49" charset="0"/>
                <a:cs typeface="Courier New" panose="02070309020205020404" pitchFamily="49" charset="0"/>
              </a:rPr>
              <a:t> </a:t>
            </a:r>
            <a:r>
              <a:rPr lang="es-AR" sz="2000" b="1" dirty="0" smtClean="0">
                <a:latin typeface="Courier New" panose="02070309020205020404" pitchFamily="49" charset="0"/>
                <a:cs typeface="Courier New" panose="02070309020205020404" pitchFamily="49" charset="0"/>
              </a:rPr>
              <a:t>);        }</a:t>
            </a:r>
          </a:p>
          <a:p>
            <a:pPr>
              <a:spcBef>
                <a:spcPts val="600"/>
              </a:spcBef>
            </a:pPr>
            <a:r>
              <a:rPr lang="es-AR" sz="2000" b="1" dirty="0" smtClean="0">
                <a:latin typeface="Courier New" panose="02070309020205020404" pitchFamily="49" charset="0"/>
                <a:cs typeface="Courier New" panose="02070309020205020404" pitchFamily="49" charset="0"/>
              </a:rPr>
              <a:t>}</a:t>
            </a: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
        <p:nvSpPr>
          <p:cNvPr id="4" name="3 Rectángulo"/>
          <p:cNvSpPr/>
          <p:nvPr/>
        </p:nvSpPr>
        <p:spPr>
          <a:xfrm>
            <a:off x="1386854" y="3071182"/>
            <a:ext cx="7069759" cy="1437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Rectángulo"/>
          <p:cNvSpPr/>
          <p:nvPr/>
        </p:nvSpPr>
        <p:spPr>
          <a:xfrm>
            <a:off x="1386854" y="4869160"/>
            <a:ext cx="7069759"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38239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662113"/>
            <a:ext cx="3409950"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98257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3257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1 Rectángulo"/>
          <p:cNvSpPr/>
          <p:nvPr/>
        </p:nvSpPr>
        <p:spPr>
          <a:xfrm>
            <a:off x="4476544" y="1988840"/>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smtClean="0"/>
              <a:t>Objeto Fuente de Evento</a:t>
            </a:r>
            <a:endParaRPr lang="es-AR" sz="2400" b="1" dirty="0"/>
          </a:p>
        </p:txBody>
      </p:sp>
      <p:sp>
        <p:nvSpPr>
          <p:cNvPr id="7" name="6 Rectángulo"/>
          <p:cNvSpPr/>
          <p:nvPr/>
        </p:nvSpPr>
        <p:spPr>
          <a:xfrm>
            <a:off x="4463480" y="4322792"/>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smtClean="0"/>
              <a:t>Objeto Oyente</a:t>
            </a:r>
            <a:endParaRPr lang="es-AR" sz="2400" b="1" dirty="0"/>
          </a:p>
        </p:txBody>
      </p:sp>
      <p:sp>
        <p:nvSpPr>
          <p:cNvPr id="8" name="7 Rectángulo"/>
          <p:cNvSpPr/>
          <p:nvPr/>
        </p:nvSpPr>
        <p:spPr>
          <a:xfrm>
            <a:off x="478436" y="1988840"/>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smtClean="0"/>
              <a:t>Objeto Evento</a:t>
            </a:r>
            <a:endParaRPr lang="es-AR" sz="2400" b="1" dirty="0"/>
          </a:p>
        </p:txBody>
      </p:sp>
      <p:sp>
        <p:nvSpPr>
          <p:cNvPr id="3" name="2 Flecha izquierda y arriba"/>
          <p:cNvSpPr/>
          <p:nvPr/>
        </p:nvSpPr>
        <p:spPr>
          <a:xfrm rot="5400000">
            <a:off x="1622336" y="2423552"/>
            <a:ext cx="2082904" cy="3384376"/>
          </a:xfrm>
          <a:prstGeom prst="leftUpArrow">
            <a:avLst>
              <a:gd name="adj1" fmla="val 9759"/>
              <a:gd name="adj2" fmla="val 15840"/>
              <a:gd name="adj3" fmla="val 20529"/>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Flecha arriba"/>
          <p:cNvSpPr/>
          <p:nvPr/>
        </p:nvSpPr>
        <p:spPr>
          <a:xfrm rot="16200000">
            <a:off x="3104416" y="1457868"/>
            <a:ext cx="389267" cy="2328860"/>
          </a:xfrm>
          <a:prstGeom prst="upArrow">
            <a:avLst>
              <a:gd name="adj1" fmla="val 50000"/>
              <a:gd name="adj2" fmla="val 98464"/>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Flecha arriba"/>
          <p:cNvSpPr/>
          <p:nvPr/>
        </p:nvSpPr>
        <p:spPr>
          <a:xfrm>
            <a:off x="5094890" y="3098656"/>
            <a:ext cx="419492" cy="1224136"/>
          </a:xfrm>
          <a:prstGeom prst="upArrow">
            <a:avLst>
              <a:gd name="adj1" fmla="val 50000"/>
              <a:gd name="adj2" fmla="val 63228"/>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CuadroTexto"/>
          <p:cNvSpPr txBox="1"/>
          <p:nvPr/>
        </p:nvSpPr>
        <p:spPr>
          <a:xfrm>
            <a:off x="3491880" y="5549170"/>
            <a:ext cx="5256584" cy="400110"/>
          </a:xfrm>
          <a:prstGeom prst="rect">
            <a:avLst/>
          </a:prstGeom>
          <a:noFill/>
        </p:spPr>
        <p:txBody>
          <a:bodyPr wrap="square" rtlCol="0">
            <a:spAutoFit/>
          </a:bodyPr>
          <a:lstStyle/>
          <a:p>
            <a:r>
              <a:rPr lang="es-ES_tradnl" sz="2000" b="1" dirty="0" err="1" smtClean="0">
                <a:latin typeface="Courier New" panose="02070309020205020404" pitchFamily="49" charset="0"/>
                <a:cs typeface="Courier New" panose="02070309020205020404" pitchFamily="49" charset="0"/>
              </a:rPr>
              <a:t>OyenteDepositar</a:t>
            </a:r>
            <a:r>
              <a:rPr lang="es-ES_tradnl" sz="2000" b="1" dirty="0" smtClean="0">
                <a:latin typeface="Courier New" panose="02070309020205020404" pitchFamily="49" charset="0"/>
                <a:cs typeface="Courier New" panose="02070309020205020404" pitchFamily="49" charset="0"/>
              </a:rPr>
              <a:t> </a:t>
            </a:r>
            <a:r>
              <a:rPr lang="es-ES_tradnl" sz="2000" b="1" dirty="0" err="1" smtClean="0">
                <a:latin typeface="Courier New" panose="02070309020205020404" pitchFamily="49" charset="0"/>
                <a:cs typeface="Courier New" panose="02070309020205020404" pitchFamily="49" charset="0"/>
              </a:rPr>
              <a:t>oDepositar</a:t>
            </a:r>
            <a:r>
              <a:rPr lang="es-ES_tradnl" sz="2000" b="1" dirty="0" smtClean="0">
                <a:latin typeface="Courier New" panose="02070309020205020404" pitchFamily="49" charset="0"/>
                <a:cs typeface="Courier New" panose="02070309020205020404" pitchFamily="49" charset="0"/>
              </a:rPr>
              <a:t> </a:t>
            </a:r>
            <a:endParaRPr lang="es-AR" sz="2000" b="1" dirty="0">
              <a:latin typeface="Courier New" panose="02070309020205020404" pitchFamily="49" charset="0"/>
              <a:cs typeface="Courier New" panose="02070309020205020404" pitchFamily="49" charset="0"/>
            </a:endParaRPr>
          </a:p>
        </p:txBody>
      </p:sp>
      <p:sp>
        <p:nvSpPr>
          <p:cNvPr id="13" name="12 CuadroTexto"/>
          <p:cNvSpPr txBox="1"/>
          <p:nvPr/>
        </p:nvSpPr>
        <p:spPr>
          <a:xfrm>
            <a:off x="3299049" y="1344608"/>
            <a:ext cx="5233391" cy="400110"/>
          </a:xfrm>
          <a:prstGeom prst="rect">
            <a:avLst/>
          </a:prstGeom>
          <a:noFill/>
        </p:spPr>
        <p:txBody>
          <a:bodyPr wrap="square" rtlCol="0">
            <a:spAutoFit/>
          </a:bodyPr>
          <a:lstStyle/>
          <a:p>
            <a:r>
              <a:rPr lang="es-ES_tradnl" sz="2000" b="1" dirty="0" err="1" smtClean="0">
                <a:latin typeface="Courier New" panose="02070309020205020404" pitchFamily="49" charset="0"/>
                <a:cs typeface="Courier New" panose="02070309020205020404" pitchFamily="49" charset="0"/>
              </a:rPr>
              <a:t>BotonCuentaBancaria</a:t>
            </a:r>
            <a:r>
              <a:rPr lang="es-ES_tradnl" sz="2000" b="1" dirty="0" smtClean="0">
                <a:latin typeface="Courier New" panose="02070309020205020404" pitchFamily="49" charset="0"/>
                <a:cs typeface="Courier New" panose="02070309020205020404" pitchFamily="49" charset="0"/>
              </a:rPr>
              <a:t> </a:t>
            </a:r>
            <a:r>
              <a:rPr lang="es-ES_tradnl" sz="2000" b="1" dirty="0" err="1" smtClean="0">
                <a:latin typeface="Courier New" panose="02070309020205020404" pitchFamily="49" charset="0"/>
                <a:cs typeface="Courier New" panose="02070309020205020404" pitchFamily="49" charset="0"/>
              </a:rPr>
              <a:t>bDepositar</a:t>
            </a:r>
            <a:endParaRPr lang="es-AR" sz="2000" b="1" dirty="0">
              <a:latin typeface="Courier New" panose="02070309020205020404" pitchFamily="49" charset="0"/>
              <a:cs typeface="Courier New" panose="02070309020205020404" pitchFamily="49" charset="0"/>
            </a:endParaRPr>
          </a:p>
        </p:txBody>
      </p:sp>
      <p:sp>
        <p:nvSpPr>
          <p:cNvPr id="14" name="13 CuadroTexto"/>
          <p:cNvSpPr txBox="1"/>
          <p:nvPr/>
        </p:nvSpPr>
        <p:spPr>
          <a:xfrm>
            <a:off x="6276236" y="1713940"/>
            <a:ext cx="2010064" cy="646331"/>
          </a:xfrm>
          <a:prstGeom prst="rect">
            <a:avLst/>
          </a:prstGeom>
          <a:noFill/>
        </p:spPr>
        <p:txBody>
          <a:bodyPr wrap="square" rtlCol="0">
            <a:spAutoFit/>
          </a:bodyPr>
          <a:lstStyle/>
          <a:p>
            <a:pPr algn="ctr"/>
            <a:r>
              <a:rPr lang="es-ES_tradnl" b="1" dirty="0" smtClean="0">
                <a:solidFill>
                  <a:schemeClr val="accent3">
                    <a:lumMod val="75000"/>
                  </a:schemeClr>
                </a:solidFill>
              </a:rPr>
              <a:t>DETECTA</a:t>
            </a:r>
          </a:p>
          <a:p>
            <a:pPr algn="ctr"/>
            <a:r>
              <a:rPr lang="es-ES_tradnl" b="1" dirty="0" smtClean="0">
                <a:solidFill>
                  <a:schemeClr val="accent3">
                    <a:lumMod val="75000"/>
                  </a:schemeClr>
                </a:solidFill>
              </a:rPr>
              <a:t>el evento externo</a:t>
            </a:r>
            <a:endParaRPr lang="es-AR" b="1" dirty="0">
              <a:solidFill>
                <a:schemeClr val="accent3">
                  <a:lumMod val="75000"/>
                </a:schemeClr>
              </a:solidFill>
            </a:endParaRPr>
          </a:p>
        </p:txBody>
      </p:sp>
      <p:sp>
        <p:nvSpPr>
          <p:cNvPr id="15" name="14 CuadroTexto"/>
          <p:cNvSpPr txBox="1"/>
          <p:nvPr/>
        </p:nvSpPr>
        <p:spPr>
          <a:xfrm>
            <a:off x="2139333" y="1700808"/>
            <a:ext cx="2448272" cy="646331"/>
          </a:xfrm>
          <a:prstGeom prst="rect">
            <a:avLst/>
          </a:prstGeom>
          <a:noFill/>
        </p:spPr>
        <p:txBody>
          <a:bodyPr wrap="square" rtlCol="0">
            <a:spAutoFit/>
          </a:bodyPr>
          <a:lstStyle/>
          <a:p>
            <a:pPr algn="ctr"/>
            <a:r>
              <a:rPr lang="es-ES_tradnl" b="1" dirty="0" smtClean="0">
                <a:solidFill>
                  <a:schemeClr val="accent3">
                    <a:lumMod val="75000"/>
                  </a:schemeClr>
                </a:solidFill>
              </a:rPr>
              <a:t>DISPARA</a:t>
            </a:r>
          </a:p>
          <a:p>
            <a:pPr algn="ctr"/>
            <a:r>
              <a:rPr lang="es-ES_tradnl" b="1" dirty="0" smtClean="0">
                <a:solidFill>
                  <a:schemeClr val="accent3">
                    <a:lumMod val="75000"/>
                  </a:schemeClr>
                </a:solidFill>
              </a:rPr>
              <a:t>el evento interno</a:t>
            </a:r>
            <a:endParaRPr lang="es-AR" b="1" dirty="0">
              <a:solidFill>
                <a:schemeClr val="accent3">
                  <a:lumMod val="75000"/>
                </a:schemeClr>
              </a:solidFill>
            </a:endParaRPr>
          </a:p>
        </p:txBody>
      </p:sp>
      <p:sp>
        <p:nvSpPr>
          <p:cNvPr id="16" name="15 CuadroTexto"/>
          <p:cNvSpPr txBox="1"/>
          <p:nvPr/>
        </p:nvSpPr>
        <p:spPr>
          <a:xfrm>
            <a:off x="478436" y="5089542"/>
            <a:ext cx="2153812" cy="1200329"/>
          </a:xfrm>
          <a:prstGeom prst="rect">
            <a:avLst/>
          </a:prstGeom>
          <a:noFill/>
        </p:spPr>
        <p:txBody>
          <a:bodyPr wrap="square" rtlCol="0">
            <a:spAutoFit/>
          </a:bodyPr>
          <a:lstStyle/>
          <a:p>
            <a:pPr algn="ctr"/>
            <a:r>
              <a:rPr lang="es-ES_tradnl" b="1" dirty="0" smtClean="0">
                <a:solidFill>
                  <a:schemeClr val="accent3">
                    <a:lumMod val="75000"/>
                  </a:schemeClr>
                </a:solidFill>
              </a:rPr>
              <a:t>El objeto oyente recibe un mensaje con el objeto evento como parámetro </a:t>
            </a:r>
            <a:endParaRPr lang="es-AR" b="1" dirty="0">
              <a:solidFill>
                <a:schemeClr val="accent3">
                  <a:lumMod val="75000"/>
                </a:schemeClr>
              </a:solidFill>
            </a:endParaRPr>
          </a:p>
        </p:txBody>
      </p:sp>
      <p:sp>
        <p:nvSpPr>
          <p:cNvPr id="18" name="17 CuadroTexto"/>
          <p:cNvSpPr txBox="1"/>
          <p:nvPr/>
        </p:nvSpPr>
        <p:spPr>
          <a:xfrm>
            <a:off x="107504" y="1383159"/>
            <a:ext cx="3625512" cy="400110"/>
          </a:xfrm>
          <a:prstGeom prst="rect">
            <a:avLst/>
          </a:prstGeom>
          <a:noFill/>
        </p:spPr>
        <p:txBody>
          <a:bodyPr wrap="square" rtlCol="0">
            <a:spAutoFit/>
          </a:bodyPr>
          <a:lstStyle/>
          <a:p>
            <a:r>
              <a:rPr lang="es-ES_tradnl" sz="2000" b="1" dirty="0" err="1" smtClean="0">
                <a:latin typeface="Courier New" panose="02070309020205020404" pitchFamily="49" charset="0"/>
                <a:cs typeface="Courier New" panose="02070309020205020404" pitchFamily="49" charset="0"/>
              </a:rPr>
              <a:t>ActionEvent</a:t>
            </a:r>
            <a:r>
              <a:rPr lang="es-ES_tradnl" sz="2000" b="1" dirty="0" smtClean="0">
                <a:latin typeface="Courier New" panose="02070309020205020404" pitchFamily="49" charset="0"/>
                <a:cs typeface="Courier New" panose="02070309020205020404" pitchFamily="49" charset="0"/>
              </a:rPr>
              <a:t> e</a:t>
            </a:r>
            <a:endParaRPr lang="es-AR" sz="2000" b="1" dirty="0">
              <a:latin typeface="Courier New" panose="02070309020205020404" pitchFamily="49" charset="0"/>
              <a:cs typeface="Courier New" panose="02070309020205020404" pitchFamily="49" charset="0"/>
            </a:endParaRPr>
          </a:p>
        </p:txBody>
      </p:sp>
      <p:sp>
        <p:nvSpPr>
          <p:cNvPr id="19" name="18 CuadroTexto"/>
          <p:cNvSpPr txBox="1"/>
          <p:nvPr/>
        </p:nvSpPr>
        <p:spPr>
          <a:xfrm>
            <a:off x="6071668" y="3098656"/>
            <a:ext cx="2017324" cy="1200329"/>
          </a:xfrm>
          <a:prstGeom prst="rect">
            <a:avLst/>
          </a:prstGeom>
          <a:noFill/>
        </p:spPr>
        <p:txBody>
          <a:bodyPr wrap="square" rtlCol="0">
            <a:spAutoFit/>
          </a:bodyPr>
          <a:lstStyle/>
          <a:p>
            <a:pPr algn="ctr"/>
            <a:r>
              <a:rPr lang="es-ES_tradnl" b="1" dirty="0" smtClean="0">
                <a:solidFill>
                  <a:schemeClr val="accent3">
                    <a:lumMod val="75000"/>
                  </a:schemeClr>
                </a:solidFill>
              </a:rPr>
              <a:t>REGISTRA</a:t>
            </a:r>
          </a:p>
          <a:p>
            <a:pPr algn="ctr"/>
            <a:r>
              <a:rPr lang="es-ES_tradnl" b="1" dirty="0" smtClean="0">
                <a:solidFill>
                  <a:schemeClr val="accent3">
                    <a:lumMod val="75000"/>
                  </a:schemeClr>
                </a:solidFill>
              </a:rPr>
              <a:t>El objeto oyente al objeto fuentes de evento</a:t>
            </a:r>
            <a:endParaRPr lang="es-AR" b="1" dirty="0">
              <a:solidFill>
                <a:schemeClr val="accent3">
                  <a:lumMod val="75000"/>
                </a:schemeClr>
              </a:solidFill>
            </a:endParaRPr>
          </a:p>
        </p:txBody>
      </p:sp>
      <p:sp>
        <p:nvSpPr>
          <p:cNvPr id="20" name="19 Flecha arriba"/>
          <p:cNvSpPr/>
          <p:nvPr/>
        </p:nvSpPr>
        <p:spPr>
          <a:xfrm rot="16200000">
            <a:off x="6535050" y="1950646"/>
            <a:ext cx="419492" cy="1224136"/>
          </a:xfrm>
          <a:prstGeom prst="upArrow">
            <a:avLst>
              <a:gd name="adj1" fmla="val 50000"/>
              <a:gd name="adj2" fmla="val 63228"/>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185919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2" grpId="0" animBg="1"/>
      <p:bldP spid="14" grpId="0"/>
      <p:bldP spid="15" grpId="0"/>
      <p:bldP spid="16" grpId="0"/>
      <p:bldP spid="19" grpId="0"/>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712148" y="1196752"/>
            <a:ext cx="7730048" cy="506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eaLnBrk="1" hangingPunct="1">
              <a:spcBef>
                <a:spcPts val="600"/>
              </a:spcBef>
              <a:buFontTx/>
              <a:buNone/>
            </a:pPr>
            <a:r>
              <a:rPr lang="es-AR" altLang="es-AR" sz="2800" dirty="0">
                <a:latin typeface="+mn-lt"/>
              </a:rPr>
              <a:t>El objeto fuente de evento </a:t>
            </a:r>
            <a:r>
              <a:rPr lang="es-AR" altLang="es-AR" sz="2400" b="1" dirty="0" err="1" smtClean="0">
                <a:latin typeface="Courier New" panose="02070309020205020404" pitchFamily="49" charset="0"/>
                <a:cs typeface="Courier New" panose="02070309020205020404" pitchFamily="49" charset="0"/>
              </a:rPr>
              <a:t>bDepositar</a:t>
            </a:r>
            <a:r>
              <a:rPr lang="es-AR" altLang="es-AR" sz="2400" b="1" dirty="0" smtClean="0">
                <a:latin typeface="Courier New" panose="02070309020205020404" pitchFamily="49" charset="0"/>
                <a:cs typeface="Courier New" panose="02070309020205020404" pitchFamily="49" charset="0"/>
              </a:rPr>
              <a:t> </a:t>
            </a:r>
            <a:r>
              <a:rPr lang="es-AR" altLang="es-AR" sz="2400" b="1" u="sng" dirty="0" smtClean="0">
                <a:latin typeface="+mn-lt"/>
                <a:cs typeface="Courier New" panose="02070309020205020404" pitchFamily="49" charset="0"/>
              </a:rPr>
              <a:t>es una instancia </a:t>
            </a:r>
            <a:r>
              <a:rPr lang="es-AR" altLang="es-AR" sz="2800" dirty="0" smtClean="0">
                <a:latin typeface="+mn-lt"/>
              </a:rPr>
              <a:t>de </a:t>
            </a:r>
            <a:r>
              <a:rPr lang="es-AR" altLang="es-AR" sz="2400" b="1" dirty="0" err="1" smtClean="0">
                <a:latin typeface="Courier New" panose="02070309020205020404" pitchFamily="49" charset="0"/>
                <a:cs typeface="Courier New" panose="02070309020205020404" pitchFamily="49" charset="0"/>
              </a:rPr>
              <a:t>JButton</a:t>
            </a:r>
            <a:r>
              <a:rPr lang="es-AR" altLang="es-AR" sz="2800" dirty="0">
                <a:latin typeface="+mn-lt"/>
              </a:rPr>
              <a:t>, detecta el evento externo provocado por la acción del usuario sobre el botón. </a:t>
            </a:r>
            <a:endParaRPr lang="es-AR" altLang="es-AR" sz="2800" dirty="0" smtClean="0">
              <a:latin typeface="+mn-lt"/>
            </a:endParaRPr>
          </a:p>
          <a:p>
            <a:pPr eaLnBrk="1" hangingPunct="1">
              <a:spcBef>
                <a:spcPts val="600"/>
              </a:spcBef>
              <a:buFontTx/>
              <a:buNone/>
            </a:pPr>
            <a:r>
              <a:rPr lang="es-AR" altLang="es-AR" sz="2800" dirty="0" smtClean="0">
                <a:latin typeface="+mn-lt"/>
              </a:rPr>
              <a:t>Para </a:t>
            </a:r>
            <a:r>
              <a:rPr lang="es-AR" altLang="es-AR" sz="2800" dirty="0">
                <a:latin typeface="+mn-lt"/>
              </a:rPr>
              <a:t>que se produzca una reacción el programador debe registrar el objeto fuente de evento </a:t>
            </a:r>
            <a:r>
              <a:rPr lang="es-AR" altLang="es-AR" sz="2400" b="1" dirty="0" err="1" smtClean="0">
                <a:latin typeface="Courier New" panose="02070309020205020404" pitchFamily="49" charset="0"/>
                <a:cs typeface="Courier New" panose="02070309020205020404" pitchFamily="49" charset="0"/>
              </a:rPr>
              <a:t>bDepositar</a:t>
            </a:r>
            <a:r>
              <a:rPr lang="es-AR" altLang="es-AR" sz="2400" b="1" dirty="0" smtClean="0">
                <a:latin typeface="Courier New" panose="02070309020205020404" pitchFamily="49" charset="0"/>
                <a:cs typeface="Courier New" panose="02070309020205020404" pitchFamily="49" charset="0"/>
              </a:rPr>
              <a:t> </a:t>
            </a:r>
            <a:r>
              <a:rPr lang="es-AR" altLang="es-AR" sz="2800" dirty="0" smtClean="0">
                <a:latin typeface="+mn-lt"/>
              </a:rPr>
              <a:t>con </a:t>
            </a:r>
            <a:r>
              <a:rPr lang="es-AR" altLang="es-AR" sz="2800" dirty="0">
                <a:latin typeface="+mn-lt"/>
              </a:rPr>
              <a:t>un objeto oyente </a:t>
            </a:r>
            <a:r>
              <a:rPr lang="es-AR" altLang="es-AR" sz="2400" b="1" dirty="0" err="1" smtClean="0">
                <a:latin typeface="Courier New" panose="02070309020205020404" pitchFamily="49" charset="0"/>
                <a:cs typeface="Courier New" panose="02070309020205020404" pitchFamily="49" charset="0"/>
              </a:rPr>
              <a:t>oDepositar</a:t>
            </a:r>
            <a:r>
              <a:rPr lang="es-AR" altLang="es-AR" sz="2800" dirty="0" smtClean="0">
                <a:latin typeface="+mn-lt"/>
              </a:rPr>
              <a:t>. </a:t>
            </a:r>
          </a:p>
          <a:p>
            <a:pPr eaLnBrk="1" hangingPunct="1">
              <a:spcBef>
                <a:spcPts val="600"/>
              </a:spcBef>
              <a:buFontTx/>
              <a:buNone/>
            </a:pPr>
            <a:r>
              <a:rPr lang="es-AR" altLang="es-AR" sz="2800" dirty="0" smtClean="0">
                <a:latin typeface="+mn-lt"/>
              </a:rPr>
              <a:t>La </a:t>
            </a:r>
            <a:r>
              <a:rPr lang="es-AR" altLang="es-AR" sz="2800" dirty="0">
                <a:latin typeface="+mn-lt"/>
              </a:rPr>
              <a:t>clase </a:t>
            </a:r>
            <a:r>
              <a:rPr lang="es-AR" altLang="es-AR" sz="2400" b="1" dirty="0" err="1" smtClean="0">
                <a:latin typeface="Courier New" panose="02070309020205020404" pitchFamily="49" charset="0"/>
                <a:cs typeface="Courier New" panose="02070309020205020404" pitchFamily="49" charset="0"/>
              </a:rPr>
              <a:t>OyenteDepositar</a:t>
            </a:r>
            <a:r>
              <a:rPr lang="es-AR" altLang="es-AR" sz="2400" b="1" dirty="0" smtClean="0">
                <a:latin typeface="Courier New" panose="02070309020205020404" pitchFamily="49" charset="0"/>
                <a:cs typeface="Courier New" panose="02070309020205020404" pitchFamily="49" charset="0"/>
              </a:rPr>
              <a:t> </a:t>
            </a:r>
            <a:r>
              <a:rPr lang="es-AR" altLang="es-AR" sz="2800" dirty="0" smtClean="0">
                <a:latin typeface="+mn-lt"/>
              </a:rPr>
              <a:t>se </a:t>
            </a:r>
            <a:r>
              <a:rPr lang="es-AR" altLang="es-AR" sz="2800" dirty="0">
                <a:latin typeface="+mn-lt"/>
              </a:rPr>
              <a:t>define implementando la  interface </a:t>
            </a:r>
            <a:r>
              <a:rPr lang="es-AR" altLang="es-AR" sz="2400" b="1" dirty="0" err="1">
                <a:latin typeface="Courier New" panose="02070309020205020404" pitchFamily="49" charset="0"/>
                <a:cs typeface="Courier New" panose="02070309020205020404" pitchFamily="49" charset="0"/>
              </a:rPr>
              <a:t>ActionListener</a:t>
            </a:r>
            <a:r>
              <a:rPr lang="es-AR" altLang="es-AR" sz="2800" dirty="0">
                <a:latin typeface="+mn-lt"/>
              </a:rPr>
              <a:t> provista por Java. </a:t>
            </a:r>
            <a:endParaRPr lang="es-AR" altLang="es-AR" sz="2800" dirty="0" smtClean="0">
              <a:latin typeface="+mn-lt"/>
            </a:endParaRPr>
          </a:p>
          <a:p>
            <a:pPr eaLnBrk="1" hangingPunct="1">
              <a:spcBef>
                <a:spcPts val="600"/>
              </a:spcBef>
              <a:buFontTx/>
              <a:buNone/>
            </a:pPr>
            <a:r>
              <a:rPr lang="es-AR" altLang="es-AR" sz="2800" dirty="0" smtClean="0">
                <a:latin typeface="+mn-lt"/>
              </a:rPr>
              <a:t>La </a:t>
            </a:r>
            <a:r>
              <a:rPr lang="es-AR" altLang="es-AR" sz="2800" dirty="0">
                <a:latin typeface="+mn-lt"/>
              </a:rPr>
              <a:t>implementación requiere definir el método </a:t>
            </a:r>
            <a:r>
              <a:rPr lang="es-AR" altLang="es-AR" sz="2400" b="1" dirty="0" err="1">
                <a:latin typeface="Courier New" panose="02070309020205020404" pitchFamily="49" charset="0"/>
                <a:cs typeface="Courier New" panose="02070309020205020404" pitchFamily="49" charset="0"/>
              </a:rPr>
              <a:t>actionPerformed</a:t>
            </a:r>
            <a:r>
              <a:rPr lang="es-AR" altLang="es-AR" sz="2800" dirty="0">
                <a:latin typeface="+mn-lt"/>
              </a:rPr>
              <a:t>.  </a:t>
            </a:r>
            <a:endParaRPr lang="es-AR" altLang="es-AR" sz="2800" dirty="0" smtClean="0">
              <a:latin typeface="+mn-lt"/>
            </a:endParaRPr>
          </a:p>
        </p:txBody>
      </p:sp>
      <p:sp>
        <p:nvSpPr>
          <p:cNvPr id="5"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345895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61196" y="2561786"/>
            <a:ext cx="7560840" cy="1892826"/>
          </a:xfrm>
          <a:prstGeom prst="rect">
            <a:avLst/>
          </a:prstGeom>
          <a:solidFill>
            <a:schemeClr val="bg1"/>
          </a:solidFill>
        </p:spPr>
        <p:txBody>
          <a:bodyPr wrap="square">
            <a:spAutoFit/>
          </a:bodyPr>
          <a:lstStyle/>
          <a:p>
            <a:pPr>
              <a:spcBef>
                <a:spcPts val="600"/>
              </a:spcBef>
              <a:defRPr/>
            </a:pPr>
            <a:r>
              <a:rPr lang="es-AR" sz="2800" dirty="0">
                <a:solidFill>
                  <a:schemeClr val="tx1">
                    <a:lumMod val="75000"/>
                    <a:lumOff val="25000"/>
                  </a:schemeClr>
                </a:solidFill>
              </a:rPr>
              <a:t>Los tres objetos de clase </a:t>
            </a:r>
            <a:r>
              <a:rPr lang="en-US" sz="2800" b="1" dirty="0" err="1">
                <a:solidFill>
                  <a:schemeClr val="tx1">
                    <a:lumMod val="75000"/>
                    <a:lumOff val="25000"/>
                  </a:schemeClr>
                </a:solidFill>
                <a:latin typeface="Courier New" panose="02070309020205020404" pitchFamily="49" charset="0"/>
                <a:cs typeface="Courier New" panose="02070309020205020404" pitchFamily="49" charset="0"/>
              </a:rPr>
              <a:t>JButton</a:t>
            </a:r>
            <a:r>
              <a:rPr lang="es-AR" sz="2800" dirty="0">
                <a:solidFill>
                  <a:schemeClr val="tx1">
                    <a:lumMod val="75000"/>
                    <a:lumOff val="25000"/>
                  </a:schemeClr>
                </a:solidFill>
              </a:rPr>
              <a:t> reciben el mensaje </a:t>
            </a:r>
            <a:r>
              <a:rPr lang="en-US" sz="2800" b="1" dirty="0" err="1">
                <a:solidFill>
                  <a:schemeClr val="tx1">
                    <a:lumMod val="75000"/>
                    <a:lumOff val="25000"/>
                  </a:schemeClr>
                </a:solidFill>
                <a:latin typeface="Courier New" panose="02070309020205020404" pitchFamily="49" charset="0"/>
                <a:cs typeface="Courier New" panose="02070309020205020404" pitchFamily="49" charset="0"/>
              </a:rPr>
              <a:t>addActionListener</a:t>
            </a:r>
            <a:r>
              <a:rPr lang="es-AR" sz="2800" dirty="0">
                <a:solidFill>
                  <a:schemeClr val="tx1">
                    <a:lumMod val="75000"/>
                    <a:lumOff val="25000"/>
                  </a:schemeClr>
                </a:solidFill>
              </a:rPr>
              <a:t> con parámetros de distintas clases. </a:t>
            </a:r>
          </a:p>
          <a:p>
            <a:pPr>
              <a:spcBef>
                <a:spcPts val="600"/>
              </a:spcBef>
              <a:defRPr/>
            </a:pPr>
            <a:r>
              <a:rPr lang="es-AR" sz="2800" dirty="0">
                <a:solidFill>
                  <a:schemeClr val="tx1">
                    <a:lumMod val="75000"/>
                    <a:lumOff val="25000"/>
                  </a:schemeClr>
                </a:solidFill>
              </a:rPr>
              <a:t>El método es </a:t>
            </a:r>
            <a:r>
              <a:rPr lang="es-AR" sz="2800" b="1" dirty="0">
                <a:solidFill>
                  <a:schemeClr val="tx1">
                    <a:lumMod val="75000"/>
                    <a:lumOff val="25000"/>
                  </a:schemeClr>
                </a:solidFill>
              </a:rPr>
              <a:t>polimórfico</a:t>
            </a:r>
            <a:r>
              <a:rPr lang="es-AR" sz="2800" dirty="0" smtClean="0">
                <a:solidFill>
                  <a:schemeClr val="tx1">
                    <a:lumMod val="75000"/>
                    <a:lumOff val="25000"/>
                  </a:schemeClr>
                </a:solidFill>
              </a:rPr>
              <a:t>.</a:t>
            </a:r>
          </a:p>
        </p:txBody>
      </p:sp>
      <p:sp>
        <p:nvSpPr>
          <p:cNvPr id="5" name="4 Rectángulo"/>
          <p:cNvSpPr/>
          <p:nvPr/>
        </p:nvSpPr>
        <p:spPr>
          <a:xfrm>
            <a:off x="560818" y="4653136"/>
            <a:ext cx="8019189" cy="523220"/>
          </a:xfrm>
          <a:prstGeom prst="rect">
            <a:avLst/>
          </a:prstGeom>
        </p:spPr>
        <p:txBody>
          <a:bodyPr wrap="square">
            <a:spAutoFit/>
          </a:bodyPr>
          <a:lstStyle/>
          <a:p>
            <a:pPr>
              <a:spcBef>
                <a:spcPts val="600"/>
              </a:spcBef>
              <a:defRPr/>
            </a:pPr>
            <a:r>
              <a:rPr lang="es-ES_tradnl" sz="2800" dirty="0">
                <a:solidFill>
                  <a:schemeClr val="tx1">
                    <a:lumMod val="75000"/>
                    <a:lumOff val="25000"/>
                  </a:schemeClr>
                </a:solidFill>
              </a:rPr>
              <a:t>Las tres clases implementan una misma interface. </a:t>
            </a:r>
            <a:endParaRPr lang="es-AR" b="1" dirty="0">
              <a:latin typeface="Courier New" panose="02070309020205020404" pitchFamily="49" charset="0"/>
              <a:cs typeface="Courier New" panose="02070309020205020404" pitchFamily="49" charset="0"/>
            </a:endParaRPr>
          </a:p>
        </p:txBody>
      </p:sp>
      <p:sp>
        <p:nvSpPr>
          <p:cNvPr id="6"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
        <p:nvSpPr>
          <p:cNvPr id="3" name="2 Rectángulo"/>
          <p:cNvSpPr/>
          <p:nvPr/>
        </p:nvSpPr>
        <p:spPr>
          <a:xfrm>
            <a:off x="561196" y="1268760"/>
            <a:ext cx="7416179" cy="1015663"/>
          </a:xfrm>
          <a:prstGeom prst="rect">
            <a:avLst/>
          </a:prstGeom>
        </p:spPr>
        <p:txBody>
          <a:bodyPr wrap="square">
            <a:spAutoFit/>
          </a:bodyPr>
          <a:lstStyle/>
          <a:p>
            <a:pPr>
              <a:defRPr/>
            </a:pPr>
            <a:r>
              <a:rPr lang="en-US" sz="2000" b="1" dirty="0" err="1" smtClean="0">
                <a:latin typeface="Courier New" panose="02070309020205020404" pitchFamily="49" charset="0"/>
                <a:cs typeface="Courier New" panose="02070309020205020404" pitchFamily="49" charset="0"/>
              </a:rPr>
              <a:t>bDepositar.addActionListener</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oDepositar</a:t>
            </a: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bExtraer.addActionListener</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oExtraer</a:t>
            </a: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bConsultar.addActionListener</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oConsultar</a:t>
            </a:r>
            <a:r>
              <a:rPr lang="en-US" sz="2000" b="1" dirty="0">
                <a:latin typeface="Courier New" panose="02070309020205020404" pitchFamily="49" charset="0"/>
                <a:cs typeface="Courier New" panose="02070309020205020404" pitchFamily="49" charset="0"/>
              </a:rPr>
              <a:t>);</a:t>
            </a:r>
            <a:endParaRPr lang="es-AR"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49028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268760"/>
            <a:ext cx="7776864" cy="5493812"/>
          </a:xfrm>
          <a:prstGeom prst="rect">
            <a:avLst/>
          </a:prstGeom>
          <a:solidFill>
            <a:schemeClr val="bg1"/>
          </a:solidFill>
        </p:spPr>
        <p:txBody>
          <a:bodyPr wrap="square">
            <a:spAutoFit/>
          </a:bodyPr>
          <a:lstStyle/>
          <a:p>
            <a:pPr>
              <a:spcBef>
                <a:spcPts val="600"/>
              </a:spcBef>
              <a:defRPr/>
            </a:pPr>
            <a:r>
              <a:rPr lang="es-AR" sz="2800" dirty="0">
                <a:solidFill>
                  <a:schemeClr val="tx1">
                    <a:lumMod val="75000"/>
                    <a:lumOff val="25000"/>
                  </a:schemeClr>
                </a:solidFill>
              </a:rPr>
              <a:t>La clase </a:t>
            </a:r>
            <a:r>
              <a:rPr lang="en-US" sz="2800" b="1" dirty="0" err="1">
                <a:solidFill>
                  <a:schemeClr val="tx1">
                    <a:lumMod val="75000"/>
                    <a:lumOff val="25000"/>
                  </a:schemeClr>
                </a:solidFill>
                <a:latin typeface="Courier New" panose="02070309020205020404" pitchFamily="49" charset="0"/>
                <a:cs typeface="Courier New" panose="02070309020205020404" pitchFamily="49" charset="0"/>
              </a:rPr>
              <a:t>GUI_Cajero</a:t>
            </a:r>
            <a:r>
              <a:rPr lang="es-AR" sz="2800" dirty="0">
                <a:solidFill>
                  <a:schemeClr val="tx1">
                    <a:lumMod val="75000"/>
                    <a:lumOff val="25000"/>
                  </a:schemeClr>
                </a:solidFill>
              </a:rPr>
              <a:t> </a:t>
            </a:r>
            <a:r>
              <a:rPr lang="es-AR" sz="2800" b="1" dirty="0" smtClean="0">
                <a:solidFill>
                  <a:schemeClr val="tx1">
                    <a:lumMod val="75000"/>
                    <a:lumOff val="25000"/>
                  </a:schemeClr>
                </a:solidFill>
              </a:rPr>
              <a:t>tiene un atributo </a:t>
            </a:r>
            <a:r>
              <a:rPr lang="es-AR" sz="2800" dirty="0" smtClean="0">
                <a:solidFill>
                  <a:schemeClr val="tx1">
                    <a:lumMod val="75000"/>
                    <a:lumOff val="25000"/>
                  </a:schemeClr>
                </a:solidFill>
              </a:rPr>
              <a:t>de la clase </a:t>
            </a:r>
            <a:r>
              <a:rPr lang="en-US" sz="2800" b="1" dirty="0" err="1" smtClean="0">
                <a:solidFill>
                  <a:schemeClr val="tx1">
                    <a:lumMod val="75000"/>
                    <a:lumOff val="25000"/>
                  </a:schemeClr>
                </a:solidFill>
                <a:latin typeface="Courier New" panose="02070309020205020404" pitchFamily="49" charset="0"/>
                <a:cs typeface="Courier New" panose="02070309020205020404" pitchFamily="49" charset="0"/>
              </a:rPr>
              <a:t>CuentaBancaria</a:t>
            </a:r>
            <a:r>
              <a:rPr lang="es-AR" sz="2800" dirty="0">
                <a:solidFill>
                  <a:schemeClr val="tx1">
                    <a:lumMod val="75000"/>
                    <a:lumOff val="25000"/>
                  </a:schemeClr>
                </a:solidFill>
              </a:rPr>
              <a:t>, </a:t>
            </a:r>
            <a:r>
              <a:rPr lang="es-AR" sz="2800" dirty="0" smtClean="0">
                <a:solidFill>
                  <a:schemeClr val="tx1">
                    <a:lumMod val="75000"/>
                    <a:lumOff val="25000"/>
                  </a:schemeClr>
                </a:solidFill>
              </a:rPr>
              <a:t>usa sus servicios sin </a:t>
            </a:r>
            <a:r>
              <a:rPr lang="es-AR" sz="2800" dirty="0">
                <a:solidFill>
                  <a:schemeClr val="tx1">
                    <a:lumMod val="75000"/>
                    <a:lumOff val="25000"/>
                  </a:schemeClr>
                </a:solidFill>
              </a:rPr>
              <a:t>conocer la representación de los datos ni la implementación de las operaciones. </a:t>
            </a:r>
          </a:p>
          <a:p>
            <a:pPr>
              <a:spcBef>
                <a:spcPts val="600"/>
              </a:spcBef>
              <a:defRPr/>
            </a:pPr>
            <a:r>
              <a:rPr lang="es-AR" sz="2800" dirty="0">
                <a:solidFill>
                  <a:schemeClr val="tx1">
                    <a:lumMod val="75000"/>
                    <a:lumOff val="25000"/>
                  </a:schemeClr>
                </a:solidFill>
              </a:rPr>
              <a:t>En tanto se </a:t>
            </a:r>
            <a:r>
              <a:rPr lang="es-AR" sz="2800" dirty="0" smtClean="0">
                <a:solidFill>
                  <a:schemeClr val="tx1">
                    <a:lumMod val="75000"/>
                    <a:lumOff val="25000"/>
                  </a:schemeClr>
                </a:solidFill>
              </a:rPr>
              <a:t>la signatura de los servicios y el </a:t>
            </a:r>
            <a:r>
              <a:rPr lang="es-AR" sz="2800" dirty="0">
                <a:solidFill>
                  <a:schemeClr val="tx1">
                    <a:lumMod val="75000"/>
                    <a:lumOff val="25000"/>
                  </a:schemeClr>
                </a:solidFill>
              </a:rPr>
              <a:t>contrato, cualquiera de las dos clases puede modificarse sin afectar a la otra</a:t>
            </a:r>
            <a:r>
              <a:rPr lang="es-AR" sz="2800" dirty="0" smtClean="0">
                <a:solidFill>
                  <a:schemeClr val="tx1">
                    <a:lumMod val="75000"/>
                    <a:lumOff val="25000"/>
                  </a:schemeClr>
                </a:solidFill>
              </a:rPr>
              <a:t>.</a:t>
            </a:r>
          </a:p>
          <a:p>
            <a:pPr>
              <a:spcBef>
                <a:spcPts val="600"/>
              </a:spcBef>
              <a:defRPr/>
            </a:pPr>
            <a:r>
              <a:rPr lang="es-AR" sz="2800" dirty="0" smtClean="0">
                <a:solidFill>
                  <a:schemeClr val="tx1">
                    <a:lumMod val="75000"/>
                    <a:lumOff val="25000"/>
                  </a:schemeClr>
                </a:solidFill>
              </a:rPr>
              <a:t>La clase</a:t>
            </a:r>
            <a:r>
              <a:rPr lang="es-AR" sz="2800" b="1" dirty="0">
                <a:solidFill>
                  <a:schemeClr val="tx1">
                    <a:lumMod val="75000"/>
                    <a:lumOff val="25000"/>
                  </a:schemeClr>
                </a:solidFill>
                <a:latin typeface="Courier New" panose="02070309020205020404" pitchFamily="49" charset="0"/>
                <a:cs typeface="Courier New" panose="02070309020205020404" pitchFamily="49" charset="0"/>
              </a:rPr>
              <a:t> </a:t>
            </a:r>
            <a:r>
              <a:rPr lang="es-AR" sz="2800" b="1" dirty="0" err="1">
                <a:solidFill>
                  <a:schemeClr val="tx1">
                    <a:lumMod val="75000"/>
                    <a:lumOff val="25000"/>
                  </a:schemeClr>
                </a:solidFill>
                <a:latin typeface="Courier New" panose="02070309020205020404" pitchFamily="49" charset="0"/>
                <a:cs typeface="Courier New" panose="02070309020205020404" pitchFamily="49" charset="0"/>
              </a:rPr>
              <a:t>GUI_Cajero</a:t>
            </a:r>
            <a:r>
              <a:rPr lang="es-AR" sz="2800" b="1" dirty="0">
                <a:solidFill>
                  <a:schemeClr val="tx1">
                    <a:lumMod val="75000"/>
                    <a:lumOff val="25000"/>
                  </a:schemeClr>
                </a:solidFill>
                <a:latin typeface="Courier New" panose="02070309020205020404" pitchFamily="49" charset="0"/>
                <a:cs typeface="Courier New" panose="02070309020205020404" pitchFamily="49" charset="0"/>
              </a:rPr>
              <a:t> </a:t>
            </a:r>
            <a:r>
              <a:rPr lang="es-AR" sz="2800" dirty="0">
                <a:solidFill>
                  <a:schemeClr val="tx1">
                    <a:lumMod val="75000"/>
                    <a:lumOff val="25000"/>
                  </a:schemeClr>
                </a:solidFill>
              </a:rPr>
              <a:t>también </a:t>
            </a:r>
            <a:r>
              <a:rPr lang="es-AR" sz="2800" b="1" dirty="0" smtClean="0">
                <a:solidFill>
                  <a:schemeClr val="tx1">
                    <a:lumMod val="75000"/>
                    <a:lumOff val="25000"/>
                  </a:schemeClr>
                </a:solidFill>
              </a:rPr>
              <a:t>tiene un atributo </a:t>
            </a:r>
            <a:r>
              <a:rPr lang="es-AR" sz="2800" dirty="0" smtClean="0">
                <a:solidFill>
                  <a:schemeClr val="tx1">
                    <a:lumMod val="75000"/>
                    <a:lumOff val="25000"/>
                  </a:schemeClr>
                </a:solidFill>
              </a:rPr>
              <a:t>de instancia de clase </a:t>
            </a:r>
            <a:r>
              <a:rPr lang="es-AR" sz="2800" b="1" dirty="0" err="1">
                <a:solidFill>
                  <a:schemeClr val="tx1">
                    <a:lumMod val="75000"/>
                    <a:lumOff val="25000"/>
                  </a:schemeClr>
                </a:solidFill>
                <a:latin typeface="Courier New" panose="02070309020205020404" pitchFamily="49" charset="0"/>
                <a:cs typeface="Courier New" panose="02070309020205020404" pitchFamily="49" charset="0"/>
              </a:rPr>
              <a:t>BotonCuentaBancaria</a:t>
            </a:r>
            <a:r>
              <a:rPr lang="es-AR" sz="2800" dirty="0" smtClean="0">
                <a:solidFill>
                  <a:schemeClr val="tx1">
                    <a:lumMod val="75000"/>
                    <a:lumOff val="25000"/>
                  </a:schemeClr>
                </a:solidFill>
              </a:rPr>
              <a:t>.</a:t>
            </a:r>
          </a:p>
          <a:p>
            <a:pPr>
              <a:spcBef>
                <a:spcPts val="600"/>
              </a:spcBef>
              <a:defRPr/>
            </a:pPr>
            <a:r>
              <a:rPr lang="es-AR" sz="2800" dirty="0" smtClean="0">
                <a:solidFill>
                  <a:schemeClr val="tx1">
                    <a:lumMod val="75000"/>
                    <a:lumOff val="25000"/>
                  </a:schemeClr>
                </a:solidFill>
              </a:rPr>
              <a:t>Ambas clases pueden modificarse sin afectar a la otra, siempre que no cambie la signatura del constructor. </a:t>
            </a:r>
            <a:endParaRPr lang="es-AR" sz="2800" dirty="0">
              <a:solidFill>
                <a:schemeClr val="tx1">
                  <a:lumMod val="75000"/>
                  <a:lumOff val="25000"/>
                </a:schemeClr>
              </a:solidFill>
            </a:endParaRPr>
          </a:p>
        </p:txBody>
      </p:sp>
      <p:sp>
        <p:nvSpPr>
          <p:cNvPr id="6"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4077563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268760"/>
            <a:ext cx="7776864" cy="5062924"/>
          </a:xfrm>
          <a:prstGeom prst="rect">
            <a:avLst/>
          </a:prstGeom>
          <a:solidFill>
            <a:schemeClr val="bg1"/>
          </a:solidFill>
        </p:spPr>
        <p:txBody>
          <a:bodyPr wrap="square">
            <a:spAutoFit/>
          </a:bodyPr>
          <a:lstStyle/>
          <a:p>
            <a:pPr>
              <a:spcBef>
                <a:spcPts val="600"/>
              </a:spcBef>
              <a:defRPr/>
            </a:pPr>
            <a:r>
              <a:rPr lang="es-ES" sz="2800" dirty="0" smtClean="0">
                <a:solidFill>
                  <a:schemeClr val="tx1">
                    <a:lumMod val="75000"/>
                    <a:lumOff val="25000"/>
                  </a:schemeClr>
                </a:solidFill>
              </a:rPr>
              <a:t>Debemos verificar la aplicación integrando las clases </a:t>
            </a:r>
            <a:r>
              <a:rPr lang="es-ES" sz="2800" b="1" dirty="0" err="1" smtClean="0">
                <a:solidFill>
                  <a:schemeClr val="tx1">
                    <a:lumMod val="75000"/>
                    <a:lumOff val="25000"/>
                  </a:schemeClr>
                </a:solidFill>
                <a:latin typeface="Courier New" panose="02070309020205020404" pitchFamily="49" charset="0"/>
                <a:cs typeface="Courier New" panose="02070309020205020404" pitchFamily="49" charset="0"/>
              </a:rPr>
              <a:t>GUI_Cajero</a:t>
            </a:r>
            <a:r>
              <a:rPr lang="es-ES" sz="28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s-ES" sz="2800" dirty="0" smtClean="0">
                <a:solidFill>
                  <a:schemeClr val="tx1">
                    <a:lumMod val="75000"/>
                    <a:lumOff val="25000"/>
                  </a:schemeClr>
                </a:solidFill>
              </a:rPr>
              <a:t>y </a:t>
            </a:r>
            <a:r>
              <a:rPr lang="es-ES" sz="2800" b="1" dirty="0" err="1">
                <a:solidFill>
                  <a:schemeClr val="tx1">
                    <a:lumMod val="75000"/>
                    <a:lumOff val="25000"/>
                  </a:schemeClr>
                </a:solidFill>
                <a:latin typeface="Courier New" panose="02070309020205020404" pitchFamily="49" charset="0"/>
                <a:cs typeface="Courier New" panose="02070309020205020404" pitchFamily="49" charset="0"/>
              </a:rPr>
              <a:t>CuentaBancaria</a:t>
            </a:r>
            <a:r>
              <a:rPr lang="es-ES" sz="2800" dirty="0" smtClean="0">
                <a:solidFill>
                  <a:schemeClr val="tx1">
                    <a:lumMod val="75000"/>
                    <a:lumOff val="25000"/>
                  </a:schemeClr>
                </a:solidFill>
              </a:rPr>
              <a:t>. </a:t>
            </a:r>
          </a:p>
          <a:p>
            <a:pPr>
              <a:spcBef>
                <a:spcPts val="600"/>
              </a:spcBef>
              <a:defRPr/>
            </a:pPr>
            <a:r>
              <a:rPr lang="es-ES" sz="2800" dirty="0" smtClean="0">
                <a:solidFill>
                  <a:schemeClr val="tx1">
                    <a:lumMod val="75000"/>
                    <a:lumOff val="25000"/>
                  </a:schemeClr>
                </a:solidFill>
              </a:rPr>
              <a:t>Cada uno de los servicios provistos por </a:t>
            </a:r>
            <a:r>
              <a:rPr lang="es-ES" sz="2800" b="1" dirty="0" err="1">
                <a:solidFill>
                  <a:schemeClr val="tx1">
                    <a:lumMod val="75000"/>
                    <a:lumOff val="25000"/>
                  </a:schemeClr>
                </a:solidFill>
                <a:latin typeface="Courier New" panose="02070309020205020404" pitchFamily="49" charset="0"/>
                <a:cs typeface="Courier New" panose="02070309020205020404" pitchFamily="49" charset="0"/>
              </a:rPr>
              <a:t>CuentaBancaria</a:t>
            </a:r>
            <a:r>
              <a:rPr lang="es-ES" sz="2800" dirty="0" smtClean="0">
                <a:solidFill>
                  <a:schemeClr val="tx1">
                    <a:lumMod val="75000"/>
                    <a:lumOff val="25000"/>
                  </a:schemeClr>
                </a:solidFill>
              </a:rPr>
              <a:t> debería haberse verificado previamente. </a:t>
            </a:r>
          </a:p>
          <a:p>
            <a:pPr>
              <a:spcBef>
                <a:spcPts val="600"/>
              </a:spcBef>
              <a:defRPr/>
            </a:pPr>
            <a:r>
              <a:rPr lang="es-ES" sz="2800" dirty="0" smtClean="0">
                <a:solidFill>
                  <a:schemeClr val="tx1">
                    <a:lumMod val="75000"/>
                    <a:lumOff val="25000"/>
                  </a:schemeClr>
                </a:solidFill>
              </a:rPr>
              <a:t>Aunque no podemos garantizar que la aplicación es correcta, hemos verificado que el saldo se computa y almacena correctamente para un conjunto de casos de prueba. </a:t>
            </a:r>
          </a:p>
          <a:p>
            <a:pPr>
              <a:spcBef>
                <a:spcPts val="600"/>
              </a:spcBef>
              <a:defRPr/>
            </a:pPr>
            <a:r>
              <a:rPr lang="es-ES" sz="2800" dirty="0" smtClean="0">
                <a:solidFill>
                  <a:schemeClr val="tx1">
                    <a:lumMod val="75000"/>
                    <a:lumOff val="25000"/>
                  </a:schemeClr>
                </a:solidFill>
              </a:rPr>
              <a:t>Por ejemplo, depositar 1000, extraer  200, extraer 3500, consultar saldo, depositar 3000, extraer 3500. </a:t>
            </a:r>
          </a:p>
        </p:txBody>
      </p:sp>
      <p:sp>
        <p:nvSpPr>
          <p:cNvPr id="6"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24380787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Cajero</a:t>
            </a:r>
            <a:endParaRPr lang="es-ES" sz="36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055067"/>
            <a:ext cx="4971281" cy="2790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539552" y="1268760"/>
            <a:ext cx="7776864" cy="2754600"/>
          </a:xfrm>
          <a:prstGeom prst="rect">
            <a:avLst/>
          </a:prstGeom>
          <a:solidFill>
            <a:schemeClr val="bg1"/>
          </a:solidFill>
        </p:spPr>
        <p:txBody>
          <a:bodyPr wrap="square">
            <a:spAutoFit/>
          </a:bodyPr>
          <a:lstStyle/>
          <a:p>
            <a:pPr>
              <a:spcBef>
                <a:spcPts val="600"/>
              </a:spcBef>
              <a:defRPr/>
            </a:pPr>
            <a:r>
              <a:rPr lang="es-ES" sz="2400" i="1" dirty="0" smtClean="0">
                <a:solidFill>
                  <a:schemeClr val="tx1">
                    <a:lumMod val="75000"/>
                    <a:lumOff val="25000"/>
                  </a:schemeClr>
                </a:solidFill>
              </a:rPr>
              <a:t>Implemente una GUI que permita seleccionar una cuenta bancaria en un combo box. Cuando la cuenta está seleccionada el panel del combo box deja de estar visible y se activa la visibilidad de una etiqueta y un panel de botones.</a:t>
            </a:r>
          </a:p>
          <a:p>
            <a:pPr>
              <a:spcBef>
                <a:spcPts val="600"/>
              </a:spcBef>
              <a:defRPr/>
            </a:pPr>
            <a:r>
              <a:rPr lang="es-ES" sz="2400" i="1" dirty="0" smtClean="0">
                <a:solidFill>
                  <a:schemeClr val="tx1">
                    <a:lumMod val="75000"/>
                    <a:lumOff val="25000"/>
                  </a:schemeClr>
                </a:solidFill>
              </a:rPr>
              <a:t>La etiqueta se inicializa con el código y el saldo de la cuenta seleccionada. El saldo se muestra o se modifica de acuerdo a las acciones del usuario sobre la GUI.  </a:t>
            </a:r>
          </a:p>
        </p:txBody>
      </p:sp>
    </p:spTree>
    <p:extLst>
      <p:ext uri="{BB962C8B-B14F-4D97-AF65-F5344CB8AC3E}">
        <p14:creationId xmlns:p14="http://schemas.microsoft.com/office/powerpoint/2010/main" val="4057562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Objetos y Eventos</a:t>
            </a:r>
            <a:endParaRPr lang="es-ES" sz="3600" b="1" dirty="0"/>
          </a:p>
        </p:txBody>
      </p:sp>
      <p:sp>
        <p:nvSpPr>
          <p:cNvPr id="7" name="Rectangle 5"/>
          <p:cNvSpPr>
            <a:spLocks noGrp="1" noChangeArrowheads="1"/>
          </p:cNvSpPr>
          <p:nvPr>
            <p:ph idx="1"/>
          </p:nvPr>
        </p:nvSpPr>
        <p:spPr bwMode="auto">
          <a:xfrm>
            <a:off x="395536" y="126876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8" indent="-158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14300" indent="0" eaLnBrk="1" fontAlgn="auto" hangingPunct="1">
              <a:spcBef>
                <a:spcPts val="600"/>
              </a:spcBef>
              <a:spcAft>
                <a:spcPts val="0"/>
              </a:spcAft>
              <a:buNone/>
              <a:defRPr/>
            </a:pPr>
            <a:r>
              <a:rPr lang="es-ES" altLang="es-AR" sz="2800" dirty="0">
                <a:solidFill>
                  <a:schemeClr val="tx1">
                    <a:lumMod val="75000"/>
                    <a:lumOff val="25000"/>
                  </a:schemeClr>
                </a:solidFill>
                <a:latin typeface="+mn-lt"/>
              </a:rPr>
              <a:t>La clase a la que pertenece el </a:t>
            </a:r>
            <a:r>
              <a:rPr lang="es-ES" altLang="es-AR" sz="2800" b="1" dirty="0">
                <a:solidFill>
                  <a:schemeClr val="tx1">
                    <a:lumMod val="75000"/>
                    <a:lumOff val="25000"/>
                  </a:schemeClr>
                </a:solidFill>
                <a:latin typeface="+mn-lt"/>
              </a:rPr>
              <a:t>objeto fuente de evento</a:t>
            </a:r>
            <a:r>
              <a:rPr lang="es-ES" altLang="es-AR" sz="2800" dirty="0">
                <a:solidFill>
                  <a:schemeClr val="tx1">
                    <a:lumMod val="75000"/>
                    <a:lumOff val="25000"/>
                  </a:schemeClr>
                </a:solidFill>
                <a:latin typeface="+mn-lt"/>
              </a:rPr>
              <a:t> contiene el código que:</a:t>
            </a:r>
          </a:p>
          <a:p>
            <a:pPr marL="342900" indent="-228600" eaLnBrk="1" fontAlgn="auto" hangingPunct="1">
              <a:spcBef>
                <a:spcPts val="600"/>
              </a:spcBef>
              <a:spcAft>
                <a:spcPts val="0"/>
              </a:spcAft>
              <a:buFont typeface="Arial" pitchFamily="34" charset="0"/>
              <a:buChar char="•"/>
              <a:defRPr/>
            </a:pPr>
            <a:r>
              <a:rPr lang="es-ES" altLang="es-AR" sz="2800" dirty="0">
                <a:solidFill>
                  <a:schemeClr val="tx1">
                    <a:lumMod val="75000"/>
                    <a:lumOff val="25000"/>
                  </a:schemeClr>
                </a:solidFill>
                <a:latin typeface="+mn-lt"/>
              </a:rPr>
              <a:t> </a:t>
            </a:r>
            <a:r>
              <a:rPr lang="es-ES" altLang="es-AR" sz="2800" i="1" dirty="0">
                <a:solidFill>
                  <a:schemeClr val="tx1">
                    <a:lumMod val="75000"/>
                    <a:lumOff val="25000"/>
                  </a:schemeClr>
                </a:solidFill>
                <a:latin typeface="+mn-lt"/>
              </a:rPr>
              <a:t>percibe</a:t>
            </a:r>
            <a:r>
              <a:rPr lang="es-ES" altLang="es-AR" sz="2800" dirty="0">
                <a:solidFill>
                  <a:schemeClr val="tx1">
                    <a:lumMod val="75000"/>
                    <a:lumOff val="25000"/>
                  </a:schemeClr>
                </a:solidFill>
                <a:latin typeface="+mn-lt"/>
              </a:rPr>
              <a:t> el </a:t>
            </a:r>
            <a:r>
              <a:rPr lang="es-ES" altLang="es-AR" sz="2800" u="sng" dirty="0">
                <a:solidFill>
                  <a:schemeClr val="tx1">
                    <a:lumMod val="75000"/>
                    <a:lumOff val="25000"/>
                  </a:schemeClr>
                </a:solidFill>
                <a:latin typeface="+mn-lt"/>
              </a:rPr>
              <a:t>evento externo</a:t>
            </a:r>
          </a:p>
          <a:p>
            <a:pPr marL="342900" indent="-228600" eaLnBrk="1" fontAlgn="auto" hangingPunct="1">
              <a:spcBef>
                <a:spcPts val="600"/>
              </a:spcBef>
              <a:spcAft>
                <a:spcPts val="0"/>
              </a:spcAft>
              <a:buFont typeface="Arial" pitchFamily="34" charset="0"/>
              <a:buChar char="•"/>
              <a:defRPr/>
            </a:pPr>
            <a:r>
              <a:rPr lang="es-ES" altLang="es-AR" sz="2800" dirty="0">
                <a:solidFill>
                  <a:schemeClr val="tx1">
                    <a:lumMod val="75000"/>
                    <a:lumOff val="25000"/>
                  </a:schemeClr>
                </a:solidFill>
                <a:latin typeface="+mn-lt"/>
              </a:rPr>
              <a:t> </a:t>
            </a:r>
            <a:r>
              <a:rPr lang="es-ES" altLang="es-AR" sz="2800" i="1" dirty="0">
                <a:solidFill>
                  <a:schemeClr val="tx1">
                    <a:lumMod val="75000"/>
                    <a:lumOff val="25000"/>
                  </a:schemeClr>
                </a:solidFill>
                <a:latin typeface="+mn-lt"/>
              </a:rPr>
              <a:t>dispara</a:t>
            </a:r>
            <a:r>
              <a:rPr lang="es-ES" altLang="es-AR" sz="2800" dirty="0">
                <a:solidFill>
                  <a:schemeClr val="tx1">
                    <a:lumMod val="75000"/>
                    <a:lumOff val="25000"/>
                  </a:schemeClr>
                </a:solidFill>
                <a:latin typeface="+mn-lt"/>
              </a:rPr>
              <a:t> el </a:t>
            </a:r>
            <a:r>
              <a:rPr lang="es-ES" altLang="es-AR" sz="2800" u="sng" dirty="0">
                <a:solidFill>
                  <a:schemeClr val="tx1">
                    <a:lumMod val="75000"/>
                    <a:lumOff val="25000"/>
                  </a:schemeClr>
                </a:solidFill>
                <a:latin typeface="+mn-lt"/>
              </a:rPr>
              <a:t>evento </a:t>
            </a:r>
            <a:r>
              <a:rPr lang="es-ES" altLang="es-AR" sz="2800" u="sng" dirty="0" smtClean="0">
                <a:solidFill>
                  <a:schemeClr val="tx1">
                    <a:lumMod val="75000"/>
                    <a:lumOff val="25000"/>
                  </a:schemeClr>
                </a:solidFill>
                <a:latin typeface="+mn-lt"/>
              </a:rPr>
              <a:t>interno</a:t>
            </a:r>
            <a:r>
              <a:rPr lang="es-ES" altLang="es-AR" sz="2800" dirty="0" smtClean="0">
                <a:solidFill>
                  <a:schemeClr val="tx1">
                    <a:lumMod val="75000"/>
                    <a:lumOff val="25000"/>
                  </a:schemeClr>
                </a:solidFill>
                <a:latin typeface="+mn-lt"/>
              </a:rPr>
              <a:t>, es decir, crea el </a:t>
            </a:r>
            <a:r>
              <a:rPr lang="es-ES" altLang="es-AR" sz="2800" b="1" dirty="0" smtClean="0">
                <a:solidFill>
                  <a:schemeClr val="tx1">
                    <a:lumMod val="75000"/>
                    <a:lumOff val="25000"/>
                  </a:schemeClr>
                </a:solidFill>
                <a:latin typeface="+mn-lt"/>
              </a:rPr>
              <a:t>objeto evento</a:t>
            </a:r>
            <a:r>
              <a:rPr lang="es-ES" altLang="es-AR" sz="2800" dirty="0" smtClean="0">
                <a:solidFill>
                  <a:schemeClr val="tx1">
                    <a:lumMod val="75000"/>
                    <a:lumOff val="25000"/>
                  </a:schemeClr>
                </a:solidFill>
                <a:latin typeface="+mn-lt"/>
              </a:rPr>
              <a:t>. </a:t>
            </a:r>
            <a:endParaRPr lang="es-ES" altLang="es-AR" sz="2800" dirty="0">
              <a:solidFill>
                <a:schemeClr val="tx1">
                  <a:lumMod val="75000"/>
                  <a:lumOff val="25000"/>
                </a:schemeClr>
              </a:solidFill>
              <a:latin typeface="+mn-lt"/>
            </a:endParaRPr>
          </a:p>
          <a:p>
            <a:pPr marL="342900" indent="-228600" eaLnBrk="1" fontAlgn="auto" hangingPunct="1">
              <a:spcBef>
                <a:spcPts val="600"/>
              </a:spcBef>
              <a:spcAft>
                <a:spcPts val="0"/>
              </a:spcAft>
              <a:buFont typeface="Arial" pitchFamily="34" charset="0"/>
              <a:buChar char="•"/>
              <a:defRPr/>
            </a:pPr>
            <a:r>
              <a:rPr lang="es-ES" altLang="es-AR" sz="2800" dirty="0">
                <a:solidFill>
                  <a:schemeClr val="tx1">
                    <a:lumMod val="75000"/>
                    <a:lumOff val="25000"/>
                  </a:schemeClr>
                </a:solidFill>
                <a:latin typeface="+mn-lt"/>
              </a:rPr>
              <a:t> invoca al </a:t>
            </a:r>
            <a:r>
              <a:rPr lang="es-ES" altLang="es-AR" sz="2800" b="1" i="1" dirty="0">
                <a:solidFill>
                  <a:schemeClr val="tx1">
                    <a:lumMod val="75000"/>
                    <a:lumOff val="25000"/>
                  </a:schemeClr>
                </a:solidFill>
                <a:latin typeface="+mn-lt"/>
              </a:rPr>
              <a:t>manejador de evento </a:t>
            </a:r>
            <a:r>
              <a:rPr lang="es-ES" altLang="es-AR" sz="2800" dirty="0">
                <a:solidFill>
                  <a:schemeClr val="tx1">
                    <a:lumMod val="75000"/>
                    <a:lumOff val="25000"/>
                  </a:schemeClr>
                </a:solidFill>
                <a:latin typeface="+mn-lt"/>
              </a:rPr>
              <a:t>definido en la clase del </a:t>
            </a:r>
            <a:r>
              <a:rPr lang="es-ES" altLang="es-AR" sz="2800" b="1" dirty="0" smtClean="0">
                <a:solidFill>
                  <a:schemeClr val="tx1">
                    <a:lumMod val="75000"/>
                    <a:lumOff val="25000"/>
                  </a:schemeClr>
                </a:solidFill>
                <a:latin typeface="+mn-lt"/>
              </a:rPr>
              <a:t>objeto oyente</a:t>
            </a:r>
            <a:r>
              <a:rPr lang="es-ES" altLang="es-AR" sz="2800" dirty="0">
                <a:solidFill>
                  <a:schemeClr val="tx1">
                    <a:lumMod val="75000"/>
                    <a:lumOff val="25000"/>
                  </a:schemeClr>
                </a:solidFill>
                <a:latin typeface="+mn-lt"/>
              </a:rPr>
              <a:t>. </a:t>
            </a:r>
            <a:endParaRPr lang="es-ES" altLang="es-AR" sz="2800" dirty="0" smtClean="0">
              <a:solidFill>
                <a:schemeClr val="tx1">
                  <a:lumMod val="75000"/>
                  <a:lumOff val="25000"/>
                </a:schemeClr>
              </a:solidFill>
              <a:latin typeface="+mn-lt"/>
            </a:endParaRPr>
          </a:p>
        </p:txBody>
      </p:sp>
    </p:spTree>
    <p:extLst>
      <p:ext uri="{BB962C8B-B14F-4D97-AF65-F5344CB8AC3E}">
        <p14:creationId xmlns:p14="http://schemas.microsoft.com/office/powerpoint/2010/main" val="24811578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Cajero</a:t>
            </a:r>
            <a:endParaRPr lang="es-ES" sz="36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022" y="1343624"/>
            <a:ext cx="7127875" cy="4270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1553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Correctitud y GUI</a:t>
            </a:r>
            <a:endParaRPr lang="es-ES" sz="3600" b="1" dirty="0"/>
          </a:p>
        </p:txBody>
      </p:sp>
      <p:sp>
        <p:nvSpPr>
          <p:cNvPr id="2" name="1 Rectángulo"/>
          <p:cNvSpPr/>
          <p:nvPr/>
        </p:nvSpPr>
        <p:spPr>
          <a:xfrm>
            <a:off x="611560" y="1268760"/>
            <a:ext cx="7272337" cy="4985980"/>
          </a:xfrm>
          <a:prstGeom prst="rect">
            <a:avLst/>
          </a:prstGeom>
        </p:spPr>
        <p:txBody>
          <a:bodyPr>
            <a:spAutoFit/>
          </a:bodyPr>
          <a:lstStyle/>
          <a:p>
            <a:pPr>
              <a:spcBef>
                <a:spcPts val="600"/>
              </a:spcBef>
              <a:defRPr/>
            </a:pPr>
            <a:r>
              <a:rPr lang="es-ES" sz="2800" dirty="0" smtClean="0">
                <a:solidFill>
                  <a:schemeClr val="tx1">
                    <a:lumMod val="75000"/>
                    <a:lumOff val="25000"/>
                  </a:schemeClr>
                </a:solidFill>
              </a:rPr>
              <a:t>La verificación de una aplicación no garantiza que es correcta pero permite asegurar que funciona de acuerdo a los requerimientos para un conjunto de casos de prueba.</a:t>
            </a:r>
          </a:p>
          <a:p>
            <a:pPr>
              <a:spcBef>
                <a:spcPts val="600"/>
              </a:spcBef>
              <a:defRPr/>
            </a:pPr>
            <a:r>
              <a:rPr lang="es-ES" sz="2800" dirty="0" smtClean="0">
                <a:solidFill>
                  <a:schemeClr val="tx1">
                    <a:lumMod val="75000"/>
                    <a:lumOff val="25000"/>
                  </a:schemeClr>
                </a:solidFill>
              </a:rPr>
              <a:t>Cuando la interacción con el usuario se realiza a través de una GUI es muy difícil o incluso imposible, anticipar todos los flujos de ejecución posibles.</a:t>
            </a:r>
          </a:p>
          <a:p>
            <a:pPr>
              <a:spcBef>
                <a:spcPts val="600"/>
              </a:spcBef>
              <a:defRPr/>
            </a:pPr>
            <a:r>
              <a:rPr lang="es-ES" sz="2800" dirty="0" smtClean="0">
                <a:solidFill>
                  <a:schemeClr val="tx1">
                    <a:lumMod val="75000"/>
                    <a:lumOff val="25000"/>
                  </a:schemeClr>
                </a:solidFill>
              </a:rPr>
              <a:t>En la verificación debemos validar el comportamiento de cada componente y además prever diferentes recorridos. </a:t>
            </a:r>
            <a:endParaRPr lang="es-AR" sz="2800" dirty="0">
              <a:solidFill>
                <a:schemeClr val="tx1">
                  <a:lumMod val="75000"/>
                  <a:lumOff val="25000"/>
                </a:schemeClr>
              </a:solidFill>
            </a:endParaRPr>
          </a:p>
        </p:txBody>
      </p:sp>
    </p:spTree>
    <p:extLst>
      <p:ext uri="{BB962C8B-B14F-4D97-AF65-F5344CB8AC3E}">
        <p14:creationId xmlns:p14="http://schemas.microsoft.com/office/powerpoint/2010/main" val="31500702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Encapsulamiento y GUI</a:t>
            </a:r>
            <a:endParaRPr lang="es-ES" sz="3600" b="1" dirty="0"/>
          </a:p>
        </p:txBody>
      </p:sp>
      <p:sp>
        <p:nvSpPr>
          <p:cNvPr id="2" name="1 Rectángulo"/>
          <p:cNvSpPr/>
          <p:nvPr/>
        </p:nvSpPr>
        <p:spPr>
          <a:xfrm>
            <a:off x="687930" y="1196752"/>
            <a:ext cx="7272337" cy="3616375"/>
          </a:xfrm>
          <a:prstGeom prst="rect">
            <a:avLst/>
          </a:prstGeom>
        </p:spPr>
        <p:txBody>
          <a:bodyPr>
            <a:spAutoFit/>
          </a:bodyPr>
          <a:lstStyle/>
          <a:p>
            <a:pPr>
              <a:spcBef>
                <a:spcPts val="600"/>
              </a:spcBef>
              <a:defRPr/>
            </a:pPr>
            <a:r>
              <a:rPr lang="es-AR" sz="2800" dirty="0">
                <a:solidFill>
                  <a:schemeClr val="tx1">
                    <a:lumMod val="75000"/>
                    <a:lumOff val="25000"/>
                  </a:schemeClr>
                </a:solidFill>
              </a:rPr>
              <a:t>La clase </a:t>
            </a:r>
            <a:r>
              <a:rPr lang="en-US" sz="2800" b="1" dirty="0" err="1" smtClean="0">
                <a:solidFill>
                  <a:schemeClr val="tx1">
                    <a:lumMod val="75000"/>
                    <a:lumOff val="25000"/>
                  </a:schemeClr>
                </a:solidFill>
                <a:latin typeface="Courier New" panose="02070309020205020404" pitchFamily="49" charset="0"/>
                <a:cs typeface="Courier New" panose="02070309020205020404" pitchFamily="49" charset="0"/>
              </a:rPr>
              <a:t>FrameBanco</a:t>
            </a:r>
            <a:r>
              <a:rPr lang="en-US" sz="28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s-AR" sz="2800" dirty="0" smtClean="0">
                <a:solidFill>
                  <a:schemeClr val="tx1">
                    <a:lumMod val="75000"/>
                    <a:lumOff val="25000"/>
                  </a:schemeClr>
                </a:solidFill>
              </a:rPr>
              <a:t> </a:t>
            </a:r>
            <a:r>
              <a:rPr lang="es-AR" sz="2800" b="1" dirty="0">
                <a:solidFill>
                  <a:schemeClr val="tx1">
                    <a:lumMod val="75000"/>
                    <a:lumOff val="25000"/>
                  </a:schemeClr>
                </a:solidFill>
              </a:rPr>
              <a:t>usa</a:t>
            </a:r>
            <a:r>
              <a:rPr lang="es-AR" sz="2800" dirty="0">
                <a:solidFill>
                  <a:schemeClr val="tx1">
                    <a:lumMod val="75000"/>
                    <a:lumOff val="25000"/>
                  </a:schemeClr>
                </a:solidFill>
              </a:rPr>
              <a:t> los servicios provistos por </a:t>
            </a:r>
            <a:r>
              <a:rPr lang="es-AR" sz="2800" dirty="0" smtClean="0">
                <a:solidFill>
                  <a:schemeClr val="tx1">
                    <a:lumMod val="75000"/>
                    <a:lumOff val="25000"/>
                  </a:schemeClr>
                </a:solidFill>
              </a:rPr>
              <a:t>las clases </a:t>
            </a:r>
            <a:r>
              <a:rPr lang="es-AR" sz="2800" b="1" dirty="0" err="1">
                <a:solidFill>
                  <a:schemeClr val="tx1">
                    <a:lumMod val="75000"/>
                    <a:lumOff val="25000"/>
                  </a:schemeClr>
                </a:solidFill>
                <a:latin typeface="Courier New" panose="02070309020205020404" pitchFamily="49" charset="0"/>
                <a:cs typeface="Courier New" panose="02070309020205020404" pitchFamily="49" charset="0"/>
              </a:rPr>
              <a:t>CarteraCuentas</a:t>
            </a:r>
            <a:r>
              <a:rPr lang="es-AR" sz="2800" dirty="0" smtClean="0">
                <a:solidFill>
                  <a:schemeClr val="tx1">
                    <a:lumMod val="75000"/>
                    <a:lumOff val="25000"/>
                  </a:schemeClr>
                </a:solidFill>
              </a:rPr>
              <a:t> y  </a:t>
            </a:r>
            <a:r>
              <a:rPr lang="en-US" sz="2800" b="1" dirty="0" err="1" smtClean="0">
                <a:solidFill>
                  <a:schemeClr val="tx1">
                    <a:lumMod val="75000"/>
                    <a:lumOff val="25000"/>
                  </a:schemeClr>
                </a:solidFill>
                <a:latin typeface="Courier New" panose="02070309020205020404" pitchFamily="49" charset="0"/>
                <a:cs typeface="Courier New" panose="02070309020205020404" pitchFamily="49" charset="0"/>
              </a:rPr>
              <a:t>CuentaBancaria</a:t>
            </a:r>
            <a:r>
              <a:rPr lang="es-AR" sz="2800" dirty="0">
                <a:solidFill>
                  <a:schemeClr val="tx1">
                    <a:lumMod val="75000"/>
                    <a:lumOff val="25000"/>
                  </a:schemeClr>
                </a:solidFill>
              </a:rPr>
              <a:t>, sin conocer la representación de los datos ni la implementación de las operaciones. </a:t>
            </a:r>
          </a:p>
          <a:p>
            <a:pPr>
              <a:spcBef>
                <a:spcPts val="600"/>
              </a:spcBef>
              <a:defRPr/>
            </a:pPr>
            <a:r>
              <a:rPr lang="es-AR" sz="2800" dirty="0">
                <a:solidFill>
                  <a:schemeClr val="tx1">
                    <a:lumMod val="75000"/>
                    <a:lumOff val="25000"/>
                  </a:schemeClr>
                </a:solidFill>
              </a:rPr>
              <a:t>En tanto se mantenga el contrato, cualquiera de las </a:t>
            </a:r>
            <a:r>
              <a:rPr lang="es-AR" sz="2800" dirty="0" smtClean="0">
                <a:solidFill>
                  <a:schemeClr val="tx1">
                    <a:lumMod val="75000"/>
                    <a:lumOff val="25000"/>
                  </a:schemeClr>
                </a:solidFill>
              </a:rPr>
              <a:t>clases </a:t>
            </a:r>
            <a:r>
              <a:rPr lang="es-AR" sz="2800" dirty="0">
                <a:solidFill>
                  <a:schemeClr val="tx1">
                    <a:lumMod val="75000"/>
                    <a:lumOff val="25000"/>
                  </a:schemeClr>
                </a:solidFill>
              </a:rPr>
              <a:t>puede modificarse sin afectar a </a:t>
            </a:r>
            <a:r>
              <a:rPr lang="es-AR" sz="2800" dirty="0" smtClean="0">
                <a:solidFill>
                  <a:schemeClr val="tx1">
                    <a:lumMod val="75000"/>
                    <a:lumOff val="25000"/>
                  </a:schemeClr>
                </a:solidFill>
              </a:rPr>
              <a:t>las otras.</a:t>
            </a:r>
            <a:endParaRPr lang="es-AR" sz="2800" dirty="0">
              <a:solidFill>
                <a:schemeClr val="tx1">
                  <a:lumMod val="75000"/>
                  <a:lumOff val="25000"/>
                </a:schemeClr>
              </a:solidFill>
            </a:endParaRPr>
          </a:p>
        </p:txBody>
      </p:sp>
    </p:spTree>
    <p:extLst>
      <p:ext uri="{BB962C8B-B14F-4D97-AF65-F5344CB8AC3E}">
        <p14:creationId xmlns:p14="http://schemas.microsoft.com/office/powerpoint/2010/main" val="3761859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Legibilidad y GUI</a:t>
            </a:r>
            <a:endParaRPr lang="es-ES" sz="3600" b="1" dirty="0"/>
          </a:p>
        </p:txBody>
      </p:sp>
      <p:sp>
        <p:nvSpPr>
          <p:cNvPr id="2" name="1 Rectángulo"/>
          <p:cNvSpPr/>
          <p:nvPr/>
        </p:nvSpPr>
        <p:spPr>
          <a:xfrm>
            <a:off x="611560" y="1268760"/>
            <a:ext cx="7272337" cy="4555093"/>
          </a:xfrm>
          <a:prstGeom prst="rect">
            <a:avLst/>
          </a:prstGeom>
        </p:spPr>
        <p:txBody>
          <a:bodyPr>
            <a:spAutoFit/>
          </a:bodyPr>
          <a:lstStyle/>
          <a:p>
            <a:pPr>
              <a:spcBef>
                <a:spcPts val="600"/>
              </a:spcBef>
              <a:defRPr/>
            </a:pPr>
            <a:r>
              <a:rPr lang="es-ES" sz="2800" dirty="0" smtClean="0">
                <a:solidFill>
                  <a:schemeClr val="tx1">
                    <a:lumMod val="75000"/>
                    <a:lumOff val="25000"/>
                  </a:schemeClr>
                </a:solidFill>
              </a:rPr>
              <a:t>La legibilidad del código siempre es una cualidad importante y en una GUI está particularmente vinculada a la estructura y </a:t>
            </a:r>
            <a:r>
              <a:rPr lang="es-ES" sz="2800" dirty="0" err="1" smtClean="0">
                <a:solidFill>
                  <a:schemeClr val="tx1">
                    <a:lumMod val="75000"/>
                    <a:lumOff val="25000"/>
                  </a:schemeClr>
                </a:solidFill>
              </a:rPr>
              <a:t>modularización</a:t>
            </a:r>
            <a:r>
              <a:rPr lang="es-ES" sz="2800" dirty="0" smtClean="0">
                <a:solidFill>
                  <a:schemeClr val="tx1">
                    <a:lumMod val="75000"/>
                    <a:lumOff val="25000"/>
                  </a:schemeClr>
                </a:solidFill>
              </a:rPr>
              <a:t>.</a:t>
            </a:r>
          </a:p>
          <a:p>
            <a:pPr>
              <a:spcBef>
                <a:spcPts val="600"/>
              </a:spcBef>
              <a:defRPr/>
            </a:pPr>
            <a:r>
              <a:rPr lang="es-ES" sz="2800" dirty="0" smtClean="0">
                <a:solidFill>
                  <a:schemeClr val="tx1">
                    <a:lumMod val="75000"/>
                    <a:lumOff val="25000"/>
                  </a:schemeClr>
                </a:solidFill>
              </a:rPr>
              <a:t>Aunque el orden de las instrucciones con frecuencia no afecta a la apariencia de la GUI, es importante organizarlas con algún criterio lógico e incluir comentarios que pongan en evidencia esa organización.</a:t>
            </a:r>
          </a:p>
          <a:p>
            <a:pPr>
              <a:spcBef>
                <a:spcPts val="600"/>
              </a:spcBef>
              <a:defRPr/>
            </a:pPr>
            <a:r>
              <a:rPr lang="es-ES" sz="2800" dirty="0" smtClean="0">
                <a:solidFill>
                  <a:schemeClr val="tx1">
                    <a:lumMod val="75000"/>
                    <a:lumOff val="25000"/>
                  </a:schemeClr>
                </a:solidFill>
              </a:rPr>
              <a:t>También es importante utilizar métodos internos para modular el código. </a:t>
            </a:r>
          </a:p>
        </p:txBody>
      </p:sp>
    </p:spTree>
    <p:extLst>
      <p:ext uri="{BB962C8B-B14F-4D97-AF65-F5344CB8AC3E}">
        <p14:creationId xmlns:p14="http://schemas.microsoft.com/office/powerpoint/2010/main" val="1456773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ChangeArrowheads="1"/>
          </p:cNvSpPr>
          <p:nvPr/>
        </p:nvSpPr>
        <p:spPr bwMode="auto">
          <a:xfrm>
            <a:off x="684213" y="1157270"/>
            <a:ext cx="7708907" cy="505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ts val="1200"/>
              </a:spcBef>
              <a:buFontTx/>
              <a:buNone/>
            </a:pPr>
            <a:r>
              <a:rPr lang="es-ES" altLang="es-AR" sz="2400" dirty="0" smtClean="0">
                <a:solidFill>
                  <a:srgbClr val="000000"/>
                </a:solidFill>
                <a:latin typeface="+mn-lt"/>
              </a:rPr>
              <a:t>Una alternativa para modular una GUI es: </a:t>
            </a:r>
            <a:endParaRPr lang="es-ES" altLang="es-AR" sz="2400" dirty="0">
              <a:solidFill>
                <a:srgbClr val="000000"/>
              </a:solidFill>
              <a:latin typeface="+mn-lt"/>
            </a:endParaRPr>
          </a:p>
          <a:p>
            <a:pPr algn="just" eaLnBrk="1" hangingPunct="1">
              <a:spcBef>
                <a:spcPts val="1200"/>
              </a:spcBef>
              <a:buFont typeface="Wingdings" pitchFamily="2" charset="2"/>
              <a:buChar char="ü"/>
            </a:pPr>
            <a:r>
              <a:rPr lang="es-ES" altLang="es-AR" sz="2400" dirty="0">
                <a:solidFill>
                  <a:srgbClr val="000000"/>
                </a:solidFill>
                <a:latin typeface="+mn-lt"/>
              </a:rPr>
              <a:t>e</a:t>
            </a:r>
            <a:r>
              <a:rPr lang="es-ES" altLang="es-AR" sz="2400" dirty="0" smtClean="0">
                <a:solidFill>
                  <a:srgbClr val="000000"/>
                </a:solidFill>
                <a:latin typeface="+mn-lt"/>
              </a:rPr>
              <a:t>stablecer los valores </a:t>
            </a:r>
            <a:r>
              <a:rPr lang="es-ES" altLang="es-AR" sz="2400" dirty="0" smtClean="0">
                <a:latin typeface="+mn-lt"/>
              </a:rPr>
              <a:t>de</a:t>
            </a:r>
            <a:r>
              <a:rPr lang="es-ES" altLang="es-AR" sz="2400" dirty="0" smtClean="0">
                <a:solidFill>
                  <a:srgbClr val="000000"/>
                </a:solidFill>
                <a:latin typeface="+mn-lt"/>
              </a:rPr>
              <a:t> los atributos del </a:t>
            </a:r>
            <a:r>
              <a:rPr lang="es-ES" altLang="es-AR" sz="2400" dirty="0" err="1" smtClean="0">
                <a:solidFill>
                  <a:srgbClr val="000000"/>
                </a:solidFill>
                <a:latin typeface="+mn-lt"/>
              </a:rPr>
              <a:t>frame</a:t>
            </a:r>
            <a:endParaRPr lang="es-ES" altLang="es-AR" sz="2400" dirty="0" smtClean="0">
              <a:solidFill>
                <a:srgbClr val="000000"/>
              </a:solidFill>
              <a:latin typeface="+mn-lt"/>
            </a:endParaRPr>
          </a:p>
          <a:p>
            <a:pPr algn="just" eaLnBrk="1" hangingPunct="1">
              <a:spcBef>
                <a:spcPts val="1200"/>
              </a:spcBef>
              <a:buFont typeface="Wingdings" pitchFamily="2" charset="2"/>
              <a:buChar char="ü"/>
            </a:pPr>
            <a:r>
              <a:rPr lang="es-ES" altLang="es-AR" sz="2400" dirty="0" smtClean="0">
                <a:solidFill>
                  <a:srgbClr val="000000"/>
                </a:solidFill>
                <a:latin typeface="+mn-lt"/>
              </a:rPr>
              <a:t>crear </a:t>
            </a:r>
            <a:r>
              <a:rPr lang="es-ES" altLang="es-AR" sz="2400" dirty="0">
                <a:solidFill>
                  <a:srgbClr val="000000"/>
                </a:solidFill>
                <a:latin typeface="+mn-lt"/>
              </a:rPr>
              <a:t>objetos ligados a componentes gráficas</a:t>
            </a:r>
          </a:p>
          <a:p>
            <a:pPr algn="just" eaLnBrk="1" hangingPunct="1">
              <a:spcBef>
                <a:spcPts val="1200"/>
              </a:spcBef>
              <a:buFont typeface="Wingdings" pitchFamily="2" charset="2"/>
              <a:buChar char="ü"/>
            </a:pPr>
            <a:r>
              <a:rPr lang="es-ES" altLang="es-AR" sz="2400" dirty="0">
                <a:solidFill>
                  <a:srgbClr val="000000"/>
                </a:solidFill>
                <a:latin typeface="+mn-lt"/>
              </a:rPr>
              <a:t> establecer los </a:t>
            </a:r>
            <a:r>
              <a:rPr lang="es-ES" altLang="es-AR" sz="2400" dirty="0" smtClean="0">
                <a:solidFill>
                  <a:srgbClr val="000000"/>
                </a:solidFill>
                <a:latin typeface="+mn-lt"/>
              </a:rPr>
              <a:t>valores de los atributos </a:t>
            </a:r>
            <a:r>
              <a:rPr lang="es-ES" altLang="es-AR" sz="2400" dirty="0">
                <a:solidFill>
                  <a:srgbClr val="000000"/>
                </a:solidFill>
                <a:latin typeface="+mn-lt"/>
              </a:rPr>
              <a:t>de las componentes</a:t>
            </a:r>
          </a:p>
          <a:p>
            <a:pPr algn="just" eaLnBrk="1" hangingPunct="1">
              <a:spcBef>
                <a:spcPts val="1200"/>
              </a:spcBef>
              <a:buFont typeface="Wingdings" pitchFamily="2" charset="2"/>
              <a:buChar char="ü"/>
            </a:pPr>
            <a:r>
              <a:rPr lang="es-ES" altLang="es-AR" sz="2400" dirty="0" smtClean="0">
                <a:solidFill>
                  <a:srgbClr val="000000"/>
                </a:solidFill>
                <a:latin typeface="+mn-lt"/>
              </a:rPr>
              <a:t>crear </a:t>
            </a:r>
            <a:r>
              <a:rPr lang="es-ES" altLang="es-AR" sz="2400" b="1" dirty="0">
                <a:solidFill>
                  <a:srgbClr val="000000"/>
                </a:solidFill>
                <a:latin typeface="+mn-lt"/>
              </a:rPr>
              <a:t>objetos oyente</a:t>
            </a:r>
          </a:p>
          <a:p>
            <a:pPr algn="just" eaLnBrk="1" hangingPunct="1">
              <a:spcBef>
                <a:spcPts val="1200"/>
              </a:spcBef>
              <a:buFont typeface="Wingdings" pitchFamily="2" charset="2"/>
              <a:buChar char="ü"/>
            </a:pPr>
            <a:r>
              <a:rPr lang="es-ES" altLang="es-AR" sz="2400" dirty="0">
                <a:solidFill>
                  <a:srgbClr val="000000"/>
                </a:solidFill>
                <a:latin typeface="+mn-lt"/>
              </a:rPr>
              <a:t> registrar los </a:t>
            </a:r>
            <a:r>
              <a:rPr lang="es-ES" altLang="es-AR" sz="2400" dirty="0" smtClean="0">
                <a:solidFill>
                  <a:srgbClr val="000000"/>
                </a:solidFill>
                <a:latin typeface="+mn-lt"/>
              </a:rPr>
              <a:t>objetos oyentes </a:t>
            </a:r>
            <a:r>
              <a:rPr lang="es-ES" altLang="es-AR" sz="2400" dirty="0">
                <a:solidFill>
                  <a:srgbClr val="000000"/>
                </a:solidFill>
                <a:latin typeface="+mn-lt"/>
              </a:rPr>
              <a:t>a los </a:t>
            </a:r>
            <a:r>
              <a:rPr lang="es-ES" altLang="es-AR" sz="2400" b="1" dirty="0">
                <a:solidFill>
                  <a:srgbClr val="000000"/>
                </a:solidFill>
                <a:latin typeface="+mn-lt"/>
              </a:rPr>
              <a:t>objetos fuente de evento</a:t>
            </a:r>
          </a:p>
          <a:p>
            <a:pPr algn="just" eaLnBrk="1" hangingPunct="1">
              <a:spcBef>
                <a:spcPts val="1200"/>
              </a:spcBef>
              <a:buFont typeface="Wingdings" pitchFamily="2" charset="2"/>
              <a:buChar char="ü"/>
            </a:pPr>
            <a:r>
              <a:rPr lang="es-ES" altLang="es-AR" sz="2400" dirty="0">
                <a:solidFill>
                  <a:srgbClr val="000000"/>
                </a:solidFill>
                <a:latin typeface="+mn-lt"/>
              </a:rPr>
              <a:t>establecer el diagramado de los contenedores</a:t>
            </a:r>
          </a:p>
          <a:p>
            <a:pPr algn="just" eaLnBrk="1" hangingPunct="1">
              <a:spcBef>
                <a:spcPts val="1200"/>
              </a:spcBef>
              <a:buFont typeface="Wingdings" pitchFamily="2" charset="2"/>
              <a:buChar char="ü"/>
            </a:pPr>
            <a:r>
              <a:rPr lang="es-ES" altLang="es-AR" sz="2400" dirty="0" smtClean="0">
                <a:solidFill>
                  <a:srgbClr val="000000"/>
                </a:solidFill>
                <a:latin typeface="+mn-lt"/>
              </a:rPr>
              <a:t>insertar </a:t>
            </a:r>
            <a:r>
              <a:rPr lang="es-ES" altLang="es-AR" sz="2400" dirty="0">
                <a:solidFill>
                  <a:srgbClr val="000000"/>
                </a:solidFill>
                <a:latin typeface="+mn-lt"/>
              </a:rPr>
              <a:t>las componentes en los contenedores</a:t>
            </a:r>
          </a:p>
          <a:p>
            <a:pPr algn="just" eaLnBrk="1" hangingPunct="1">
              <a:lnSpc>
                <a:spcPct val="110000"/>
              </a:lnSpc>
              <a:buFont typeface="Wingdings" pitchFamily="2" charset="2"/>
              <a:buNone/>
            </a:pPr>
            <a:endParaRPr lang="es-ES" altLang="es-AR" sz="2800" dirty="0">
              <a:solidFill>
                <a:srgbClr val="000000"/>
              </a:solidFill>
            </a:endParaRPr>
          </a:p>
        </p:txBody>
      </p:sp>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Estructura de una GUI</a:t>
            </a:r>
            <a:endParaRPr lang="es-ES" sz="3600" b="1" dirty="0"/>
          </a:p>
        </p:txBody>
      </p:sp>
    </p:spTree>
    <p:extLst>
      <p:ext uri="{BB962C8B-B14F-4D97-AF65-F5344CB8AC3E}">
        <p14:creationId xmlns:p14="http://schemas.microsoft.com/office/powerpoint/2010/main" val="2816137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712148" y="1196752"/>
            <a:ext cx="7730048"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eaLnBrk="1" hangingPunct="1">
              <a:spcBef>
                <a:spcPts val="600"/>
              </a:spcBef>
              <a:buFontTx/>
              <a:buNone/>
            </a:pPr>
            <a:r>
              <a:rPr lang="es-AR" altLang="es-AR" sz="2800" dirty="0">
                <a:latin typeface="+mn-lt"/>
              </a:rPr>
              <a:t>Diferentes clases de componentes requieren implementar diferentes interfaces para manejar los eventos internos que los objetos disparan. </a:t>
            </a:r>
          </a:p>
          <a:p>
            <a:pPr eaLnBrk="1" hangingPunct="1">
              <a:spcBef>
                <a:spcPts val="600"/>
              </a:spcBef>
              <a:buFontTx/>
              <a:buNone/>
            </a:pPr>
            <a:r>
              <a:rPr lang="es-AR" altLang="es-AR" sz="2800" dirty="0">
                <a:latin typeface="+mn-lt"/>
              </a:rPr>
              <a:t>Un botón dispara eventos llamados </a:t>
            </a:r>
            <a:r>
              <a:rPr lang="es-AR" altLang="es-AR" sz="2800" b="1" dirty="0">
                <a:latin typeface="+mn-lt"/>
              </a:rPr>
              <a:t>eventos de acción</a:t>
            </a:r>
            <a:r>
              <a:rPr lang="es-AR" altLang="es-AR" sz="2800" dirty="0">
                <a:latin typeface="+mn-lt"/>
              </a:rPr>
              <a:t> que son manejados por </a:t>
            </a:r>
            <a:r>
              <a:rPr lang="es-AR" altLang="es-AR" sz="2800" b="1" dirty="0">
                <a:latin typeface="+mn-lt"/>
              </a:rPr>
              <a:t>oyentes de acción</a:t>
            </a:r>
            <a:r>
              <a:rPr lang="es-AR" altLang="es-AR" sz="2800" dirty="0">
                <a:latin typeface="+mn-lt"/>
              </a:rPr>
              <a:t>.</a:t>
            </a:r>
          </a:p>
          <a:p>
            <a:pPr eaLnBrk="1" hangingPunct="1">
              <a:spcBef>
                <a:spcPts val="600"/>
              </a:spcBef>
              <a:buFontTx/>
              <a:buNone/>
            </a:pPr>
            <a:r>
              <a:rPr lang="es-AR" altLang="es-AR" sz="2800" dirty="0" smtClean="0">
                <a:latin typeface="+mn-lt"/>
              </a:rPr>
              <a:t>Es </a:t>
            </a:r>
            <a:r>
              <a:rPr lang="es-AR" altLang="es-AR" sz="2800" dirty="0">
                <a:latin typeface="+mn-lt"/>
              </a:rPr>
              <a:t>decir, un objeto de clase </a:t>
            </a:r>
            <a:r>
              <a:rPr lang="es-AR" altLang="es-AR" sz="2800" b="1" dirty="0" err="1">
                <a:latin typeface="Courier New" panose="02070309020205020404" pitchFamily="49" charset="0"/>
                <a:cs typeface="Courier New" panose="02070309020205020404" pitchFamily="49" charset="0"/>
              </a:rPr>
              <a:t>JButton</a:t>
            </a:r>
            <a:r>
              <a:rPr lang="es-AR" altLang="es-AR" sz="2800" dirty="0">
                <a:latin typeface="+mn-lt"/>
              </a:rPr>
              <a:t> genera un objeto de la clase </a:t>
            </a:r>
            <a:r>
              <a:rPr lang="es-AR" altLang="es-AR" sz="2800" b="1" dirty="0" err="1">
                <a:latin typeface="Courier New" panose="02070309020205020404" pitchFamily="49" charset="0"/>
                <a:cs typeface="Courier New" panose="02070309020205020404" pitchFamily="49" charset="0"/>
              </a:rPr>
              <a:t>ActionEvent</a:t>
            </a:r>
            <a:r>
              <a:rPr lang="es-AR" altLang="es-AR" sz="2800" dirty="0">
                <a:latin typeface="+mn-lt"/>
              </a:rPr>
              <a:t> que es enviado como parámetro al objeto oyente de una clase que implementa a la interface </a:t>
            </a:r>
            <a:r>
              <a:rPr lang="es-AR" altLang="es-AR" sz="2800" b="1" dirty="0" err="1">
                <a:latin typeface="Courier New" panose="02070309020205020404" pitchFamily="49" charset="0"/>
                <a:cs typeface="Courier New" panose="02070309020205020404" pitchFamily="49" charset="0"/>
              </a:rPr>
              <a:t>ActionListener</a:t>
            </a:r>
            <a:r>
              <a:rPr lang="es-AR" altLang="es-AR" sz="2800" dirty="0">
                <a:latin typeface="+mn-lt"/>
              </a:rPr>
              <a:t>. </a:t>
            </a:r>
          </a:p>
        </p:txBody>
      </p:sp>
      <p:sp>
        <p:nvSpPr>
          <p:cNvPr id="6" name="1 Título"/>
          <p:cNvSpPr txBox="1">
            <a:spLocks/>
          </p:cNvSpPr>
          <p:nvPr/>
        </p:nvSpPr>
        <p:spPr>
          <a:xfrm>
            <a:off x="649309" y="188640"/>
            <a:ext cx="7772400" cy="1124744"/>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Programación Basada en Eventos </a:t>
            </a:r>
            <a:endParaRPr lang="es-ES" sz="3600" b="1" dirty="0"/>
          </a:p>
        </p:txBody>
      </p:sp>
    </p:spTree>
    <p:extLst>
      <p:ext uri="{BB962C8B-B14F-4D97-AF65-F5344CB8AC3E}">
        <p14:creationId xmlns:p14="http://schemas.microsoft.com/office/powerpoint/2010/main" val="3802226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712148" y="1196752"/>
            <a:ext cx="7730048" cy="36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eaLnBrk="1" hangingPunct="1">
              <a:spcBef>
                <a:spcPts val="600"/>
              </a:spcBef>
              <a:buFontTx/>
              <a:buNone/>
            </a:pPr>
            <a:r>
              <a:rPr lang="es-AR" altLang="es-AR" sz="2800" dirty="0">
                <a:latin typeface="+mn-lt"/>
              </a:rPr>
              <a:t>El programador define (o redefine) el método </a:t>
            </a:r>
            <a:r>
              <a:rPr lang="es-AR" altLang="es-AR" sz="2800" b="1" dirty="0" err="1">
                <a:latin typeface="+mn-lt"/>
              </a:rPr>
              <a:t>actionPerformed</a:t>
            </a:r>
            <a:r>
              <a:rPr lang="es-AR" altLang="es-AR" sz="2800" b="1" dirty="0">
                <a:latin typeface="+mn-lt"/>
              </a:rPr>
              <a:t>(</a:t>
            </a:r>
            <a:r>
              <a:rPr lang="es-AR" altLang="es-AR" sz="2800" b="1" dirty="0" err="1">
                <a:latin typeface="+mn-lt"/>
              </a:rPr>
              <a:t>ActionEvent</a:t>
            </a:r>
            <a:r>
              <a:rPr lang="es-AR" altLang="es-AR" sz="2800" b="1" dirty="0">
                <a:latin typeface="+mn-lt"/>
              </a:rPr>
              <a:t> e) </a:t>
            </a:r>
            <a:r>
              <a:rPr lang="es-AR" altLang="es-AR" sz="2800" dirty="0">
                <a:latin typeface="+mn-lt"/>
              </a:rPr>
              <a:t>que él mismo NUNCA VA A INVOCAR al menos explícitamente. </a:t>
            </a:r>
          </a:p>
          <a:p>
            <a:pPr eaLnBrk="1" hangingPunct="1">
              <a:spcBef>
                <a:spcPts val="600"/>
              </a:spcBef>
              <a:buFontTx/>
              <a:buNone/>
            </a:pPr>
            <a:r>
              <a:rPr lang="es-AR" altLang="es-AR" sz="2800" dirty="0">
                <a:latin typeface="+mn-lt"/>
              </a:rPr>
              <a:t>El método recibe como argumento un objeto evento de clase </a:t>
            </a:r>
            <a:r>
              <a:rPr lang="es-AR" altLang="es-AR" sz="2800" b="1" dirty="0" err="1">
                <a:latin typeface="+mn-lt"/>
              </a:rPr>
              <a:t>ActionEvent</a:t>
            </a:r>
            <a:r>
              <a:rPr lang="es-AR" altLang="es-AR" sz="2800" b="1" dirty="0">
                <a:latin typeface="+mn-lt"/>
              </a:rPr>
              <a:t> </a:t>
            </a:r>
            <a:r>
              <a:rPr lang="es-AR" altLang="es-AR" sz="2800" dirty="0">
                <a:latin typeface="+mn-lt"/>
              </a:rPr>
              <a:t>que tampoco fue creado explícitamente por el programador, sino que fue generado implícitamente en el momento que el objeto fuente de evento detectó el evento externo.</a:t>
            </a:r>
          </a:p>
        </p:txBody>
      </p:sp>
      <p:sp>
        <p:nvSpPr>
          <p:cNvPr id="6" name="1 Título"/>
          <p:cNvSpPr txBox="1">
            <a:spLocks/>
          </p:cNvSpPr>
          <p:nvPr/>
        </p:nvSpPr>
        <p:spPr>
          <a:xfrm>
            <a:off x="649309" y="188640"/>
            <a:ext cx="7772400" cy="1124744"/>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Programación Basada en Eventos </a:t>
            </a:r>
            <a:endParaRPr lang="es-ES" sz="3600" b="1" dirty="0"/>
          </a:p>
        </p:txBody>
      </p:sp>
    </p:spTree>
    <p:extLst>
      <p:ext uri="{BB962C8B-B14F-4D97-AF65-F5344CB8AC3E}">
        <p14:creationId xmlns:p14="http://schemas.microsoft.com/office/powerpoint/2010/main" val="2622783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82600" y="1163638"/>
            <a:ext cx="7905750" cy="1905000"/>
          </a:xfrm>
        </p:spPr>
        <p:txBody>
          <a:bodyPr rtlCol="0">
            <a:noAutofit/>
          </a:bodyPr>
          <a:lstStyle/>
          <a:p>
            <a:pPr marL="114300" indent="0" eaLnBrk="1" fontAlgn="auto" hangingPunct="1">
              <a:spcAft>
                <a:spcPts val="0"/>
              </a:spcAft>
              <a:buFont typeface="Arial" pitchFamily="34" charset="0"/>
              <a:buNone/>
              <a:defRPr/>
            </a:pPr>
            <a:r>
              <a:rPr lang="es-AR" sz="2800" i="1" dirty="0">
                <a:solidFill>
                  <a:schemeClr val="tx1">
                    <a:lumMod val="75000"/>
                    <a:lumOff val="25000"/>
                  </a:schemeClr>
                </a:solidFill>
              </a:rPr>
              <a:t>Implemente una GUI que brinde botones para efectuar un depósito o extracción en una cuenta bancaria o para consultar el saldo. Los dos primeros botones se insertan en un panel y el tercero en otro. Si el usuario elige depositar o extraer la interfaz muestra un campo de texto para </a:t>
            </a:r>
            <a:r>
              <a:rPr lang="es-AR" sz="2800" i="1" dirty="0" err="1">
                <a:solidFill>
                  <a:schemeClr val="tx1">
                    <a:lumMod val="75000"/>
                    <a:lumOff val="25000"/>
                  </a:schemeClr>
                </a:solidFill>
              </a:rPr>
              <a:t>tipear</a:t>
            </a:r>
            <a:r>
              <a:rPr lang="es-AR" sz="2800" i="1" dirty="0">
                <a:solidFill>
                  <a:schemeClr val="tx1">
                    <a:lumMod val="75000"/>
                    <a:lumOff val="25000"/>
                  </a:schemeClr>
                </a:solidFill>
              </a:rPr>
              <a:t> el monto. La acción de extraer requiere verificar que el monto sea menor al saldo de la cuenta. Si no es posible concretar la extracción, aparece un mensaje indicándolo. Tanto el depósito, como la extracción realizada y la consulta de saldo, concluyen con un panel de diálogo ofreciendo información. </a:t>
            </a:r>
            <a:endParaRPr lang="es-ES" altLang="es-AR" sz="2800" dirty="0" smtClean="0">
              <a:solidFill>
                <a:schemeClr val="tx1">
                  <a:lumMod val="75000"/>
                  <a:lumOff val="25000"/>
                </a:schemeClr>
              </a:solidFill>
            </a:endParaRPr>
          </a:p>
          <a:p>
            <a:pPr marL="0" indent="0" eaLnBrk="1" fontAlgn="auto" hangingPunct="1">
              <a:spcBef>
                <a:spcPct val="0"/>
              </a:spcBef>
              <a:spcAft>
                <a:spcPts val="0"/>
              </a:spcAft>
              <a:buFont typeface="Arial" pitchFamily="34" charset="0"/>
              <a:buNone/>
              <a:defRPr/>
            </a:pPr>
            <a:endParaRPr lang="es-ES" altLang="es-AR" sz="2800" dirty="0" smtClean="0">
              <a:solidFill>
                <a:schemeClr val="tx1">
                  <a:lumMod val="75000"/>
                  <a:lumOff val="25000"/>
                </a:schemeClr>
              </a:solidFill>
            </a:endParaRPr>
          </a:p>
        </p:txBody>
      </p:sp>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spTree>
    <p:extLst>
      <p:ext uri="{BB962C8B-B14F-4D97-AF65-F5344CB8AC3E}">
        <p14:creationId xmlns:p14="http://schemas.microsoft.com/office/powerpoint/2010/main" val="2163295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4965" y="1484784"/>
            <a:ext cx="3670895" cy="4105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2033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412776"/>
            <a:ext cx="3514725"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5844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4213" y="0"/>
            <a:ext cx="7772400" cy="1125538"/>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s-ES" sz="3600" b="1" dirty="0" smtClean="0"/>
              <a:t>Caso de Estudio: Cuenta Bancaria</a:t>
            </a:r>
            <a:endParaRPr lang="es-ES" sz="3600" b="1"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268760"/>
            <a:ext cx="3581400" cy="493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7993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TotalTime>
  <Words>1600</Words>
  <Application>Microsoft Office PowerPoint</Application>
  <PresentationFormat>On-screen Show (4:3)</PresentationFormat>
  <Paragraphs>283</Paragraphs>
  <Slides>34</Slides>
  <Notes>19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Adyacencia</vt:lpstr>
      <vt:lpstr>Programación Basada en Eventos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Sonia V. Rueda</dc:creator>
  <cp:lastModifiedBy>User</cp:lastModifiedBy>
  <cp:revision>29</cp:revision>
  <dcterms:created xsi:type="dcterms:W3CDTF">2014-11-15T12:01:26Z</dcterms:created>
  <dcterms:modified xsi:type="dcterms:W3CDTF">2019-11-12T16:12:20Z</dcterms:modified>
</cp:coreProperties>
</file>